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7" r:id="rId3"/>
    <p:sldId id="307" r:id="rId4"/>
    <p:sldId id="273" r:id="rId5"/>
    <p:sldId id="279" r:id="rId6"/>
    <p:sldId id="280" r:id="rId7"/>
    <p:sldId id="285" r:id="rId8"/>
    <p:sldId id="281" r:id="rId9"/>
    <p:sldId id="310" r:id="rId10"/>
    <p:sldId id="283" r:id="rId11"/>
    <p:sldId id="308" r:id="rId12"/>
    <p:sldId id="309" r:id="rId13"/>
  </p:sldIdLst>
  <p:sldSz cx="10972800" cy="6858000"/>
  <p:notesSz cx="6858000" cy="9144000"/>
  <p:custDataLst>
    <p:tags r:id="rId16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4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66CC"/>
    <a:srgbClr val="0099FF"/>
    <a:srgbClr val="CC0000"/>
    <a:srgbClr val="FFFFCC"/>
    <a:srgbClr val="4D4D4D"/>
    <a:srgbClr val="CCEC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57" autoAdjust="0"/>
    <p:restoredTop sz="93884" autoAdjust="0"/>
  </p:normalViewPr>
  <p:slideViewPr>
    <p:cSldViewPr>
      <p:cViewPr varScale="1">
        <p:scale>
          <a:sx n="65" d="100"/>
          <a:sy n="65" d="100"/>
        </p:scale>
        <p:origin x="1416" y="78"/>
      </p:cViewPr>
      <p:guideLst>
        <p:guide orient="horz" pos="2160"/>
        <p:guide pos="34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4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548E08-6F06-43F3-BE7C-DF7B233CB6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064923-D4EA-46A5-AE83-91A30A1F193A}">
      <dgm:prSet phldrT="[Текст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uz-Cyrl-UZ" sz="2400" b="1" dirty="0" smtClean="0"/>
            <a:t>Аҳоли турмуш даражасини акс эттирувчи кўрсаткичларни 3 гуруҳга ажратиш мкмкин:</a:t>
          </a:r>
          <a:endParaRPr lang="ru-RU" sz="2400" b="1" dirty="0"/>
        </a:p>
      </dgm:t>
    </dgm:pt>
    <dgm:pt modelId="{34F9A609-9773-4CA2-BDDB-27DC405456D0}" type="parTrans" cxnId="{B52A55CB-0FA2-4F89-9524-28F431AE3907}">
      <dgm:prSet/>
      <dgm:spPr/>
      <dgm:t>
        <a:bodyPr/>
        <a:lstStyle/>
        <a:p>
          <a:endParaRPr lang="ru-RU"/>
        </a:p>
      </dgm:t>
    </dgm:pt>
    <dgm:pt modelId="{CB2EBFDE-E51C-4E52-BC66-6AF92D45E6D9}" type="sibTrans" cxnId="{B52A55CB-0FA2-4F89-9524-28F431AE3907}">
      <dgm:prSet/>
      <dgm:spPr/>
      <dgm:t>
        <a:bodyPr/>
        <a:lstStyle/>
        <a:p>
          <a:endParaRPr lang="ru-RU"/>
        </a:p>
      </dgm:t>
    </dgm:pt>
    <dgm:pt modelId="{193A712F-90CF-4F79-B205-F309CEE7B75E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3200" dirty="0" smtClean="0"/>
            <a:t>даромад </a:t>
          </a:r>
          <a:endParaRPr lang="ru-RU" sz="3200" dirty="0"/>
        </a:p>
      </dgm:t>
    </dgm:pt>
    <dgm:pt modelId="{82449342-79BF-4091-BB1B-D54D5C19731F}" type="parTrans" cxnId="{62B4657B-7867-459C-AB68-44C10A46F41C}">
      <dgm:prSet/>
      <dgm:spPr/>
      <dgm:t>
        <a:bodyPr/>
        <a:lstStyle/>
        <a:p>
          <a:endParaRPr lang="ru-RU"/>
        </a:p>
      </dgm:t>
    </dgm:pt>
    <dgm:pt modelId="{9DCC6B06-E33A-48F5-AE93-A95486117C3E}" type="sibTrans" cxnId="{62B4657B-7867-459C-AB68-44C10A46F41C}">
      <dgm:prSet/>
      <dgm:spPr/>
      <dgm:t>
        <a:bodyPr/>
        <a:lstStyle/>
        <a:p>
          <a:endParaRPr lang="ru-RU"/>
        </a:p>
      </dgm:t>
    </dgm:pt>
    <dgm:pt modelId="{9ABB233B-6084-4ADA-A625-B93DE87B9A1A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3200" dirty="0" smtClean="0"/>
            <a:t>истеъмол</a:t>
          </a:r>
          <a:endParaRPr lang="ru-RU" sz="3200" dirty="0"/>
        </a:p>
      </dgm:t>
    </dgm:pt>
    <dgm:pt modelId="{7792FB04-6840-4E6D-8EA9-A9E4F7CB873E}" type="parTrans" cxnId="{6BFB08B5-1FC1-4F52-8B0D-B9316A88F8EA}">
      <dgm:prSet/>
      <dgm:spPr/>
      <dgm:t>
        <a:bodyPr/>
        <a:lstStyle/>
        <a:p>
          <a:endParaRPr lang="ru-RU"/>
        </a:p>
      </dgm:t>
    </dgm:pt>
    <dgm:pt modelId="{8EB3C9E8-190D-4C2D-9E1F-4EF587FB2108}" type="sibTrans" cxnId="{6BFB08B5-1FC1-4F52-8B0D-B9316A88F8EA}">
      <dgm:prSet/>
      <dgm:spPr/>
      <dgm:t>
        <a:bodyPr/>
        <a:lstStyle/>
        <a:p>
          <a:endParaRPr lang="ru-RU"/>
        </a:p>
      </dgm:t>
    </dgm:pt>
    <dgm:pt modelId="{F3BC75A3-3E68-47F3-A77B-1D8E2FD51C0A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z-Cyrl-UZ" sz="3200" dirty="0" smtClean="0"/>
            <a:t>яшаш шароити</a:t>
          </a:r>
          <a:endParaRPr lang="ru-RU" sz="3200" dirty="0"/>
        </a:p>
      </dgm:t>
    </dgm:pt>
    <dgm:pt modelId="{3575F40F-635B-40CF-AAA4-ADEA1D7EB94C}" type="parTrans" cxnId="{8F1DD567-14C1-47AD-BE6E-9F44D951DCA0}">
      <dgm:prSet/>
      <dgm:spPr/>
      <dgm:t>
        <a:bodyPr/>
        <a:lstStyle/>
        <a:p>
          <a:endParaRPr lang="ru-RU"/>
        </a:p>
      </dgm:t>
    </dgm:pt>
    <dgm:pt modelId="{ADF83B48-C922-4658-B98A-58893B1B2C46}" type="sibTrans" cxnId="{8F1DD567-14C1-47AD-BE6E-9F44D951DCA0}">
      <dgm:prSet/>
      <dgm:spPr/>
      <dgm:t>
        <a:bodyPr/>
        <a:lstStyle/>
        <a:p>
          <a:endParaRPr lang="ru-RU"/>
        </a:p>
      </dgm:t>
    </dgm:pt>
    <dgm:pt modelId="{E2A414E4-6974-456B-BDA0-17CB6EAF8F79}" type="pres">
      <dgm:prSet presAssocID="{8A548E08-6F06-43F3-BE7C-DF7B233CB6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A7BF0A5-04B2-41A4-BE29-DE62B3D5DC93}" type="pres">
      <dgm:prSet presAssocID="{A7064923-D4EA-46A5-AE83-91A30A1F193A}" presName="hierRoot1" presStyleCnt="0">
        <dgm:presLayoutVars>
          <dgm:hierBranch val="init"/>
        </dgm:presLayoutVars>
      </dgm:prSet>
      <dgm:spPr/>
    </dgm:pt>
    <dgm:pt modelId="{3463230F-834D-42A8-A1F5-9AE095BAD590}" type="pres">
      <dgm:prSet presAssocID="{A7064923-D4EA-46A5-AE83-91A30A1F193A}" presName="rootComposite1" presStyleCnt="0"/>
      <dgm:spPr/>
    </dgm:pt>
    <dgm:pt modelId="{A9C4B2AF-1A22-4FCB-8F99-5C2AB317413C}" type="pres">
      <dgm:prSet presAssocID="{A7064923-D4EA-46A5-AE83-91A30A1F193A}" presName="rootText1" presStyleLbl="node0" presStyleIdx="0" presStyleCnt="1" custScaleX="2164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C63291-EDF9-447C-977F-3536E18BAA66}" type="pres">
      <dgm:prSet presAssocID="{A7064923-D4EA-46A5-AE83-91A30A1F193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3CA4E2B-69B7-469D-9C60-57BDE25F523A}" type="pres">
      <dgm:prSet presAssocID="{A7064923-D4EA-46A5-AE83-91A30A1F193A}" presName="hierChild2" presStyleCnt="0"/>
      <dgm:spPr/>
    </dgm:pt>
    <dgm:pt modelId="{A33E3FCB-0707-4150-A246-274C19233A66}" type="pres">
      <dgm:prSet presAssocID="{82449342-79BF-4091-BB1B-D54D5C19731F}" presName="Name37" presStyleLbl="parChTrans1D2" presStyleIdx="0" presStyleCnt="3"/>
      <dgm:spPr/>
      <dgm:t>
        <a:bodyPr/>
        <a:lstStyle/>
        <a:p>
          <a:endParaRPr lang="ru-RU"/>
        </a:p>
      </dgm:t>
    </dgm:pt>
    <dgm:pt modelId="{4EBB19CF-C30D-4902-AF81-B57D99515B4D}" type="pres">
      <dgm:prSet presAssocID="{193A712F-90CF-4F79-B205-F309CEE7B75E}" presName="hierRoot2" presStyleCnt="0">
        <dgm:presLayoutVars>
          <dgm:hierBranch val="init"/>
        </dgm:presLayoutVars>
      </dgm:prSet>
      <dgm:spPr/>
    </dgm:pt>
    <dgm:pt modelId="{7B0DA9D3-5C12-47B6-ADB6-18F1FDF6B605}" type="pres">
      <dgm:prSet presAssocID="{193A712F-90CF-4F79-B205-F309CEE7B75E}" presName="rootComposite" presStyleCnt="0"/>
      <dgm:spPr/>
    </dgm:pt>
    <dgm:pt modelId="{9046EA1B-9F7B-49C7-B5ED-20B8D154D2CD}" type="pres">
      <dgm:prSet presAssocID="{193A712F-90CF-4F79-B205-F309CEE7B75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55407C-6D7F-489E-A6C9-C195D2E7484D}" type="pres">
      <dgm:prSet presAssocID="{193A712F-90CF-4F79-B205-F309CEE7B75E}" presName="rootConnector" presStyleLbl="node2" presStyleIdx="0" presStyleCnt="3"/>
      <dgm:spPr/>
      <dgm:t>
        <a:bodyPr/>
        <a:lstStyle/>
        <a:p>
          <a:endParaRPr lang="ru-RU"/>
        </a:p>
      </dgm:t>
    </dgm:pt>
    <dgm:pt modelId="{CAC98A3E-E842-4A57-A320-6764970A91A3}" type="pres">
      <dgm:prSet presAssocID="{193A712F-90CF-4F79-B205-F309CEE7B75E}" presName="hierChild4" presStyleCnt="0"/>
      <dgm:spPr/>
    </dgm:pt>
    <dgm:pt modelId="{29993C0F-E163-4D3F-8D34-A0EC83ECD633}" type="pres">
      <dgm:prSet presAssocID="{193A712F-90CF-4F79-B205-F309CEE7B75E}" presName="hierChild5" presStyleCnt="0"/>
      <dgm:spPr/>
    </dgm:pt>
    <dgm:pt modelId="{3627D4F6-07E4-430C-A8A3-D7F36B4FC8BE}" type="pres">
      <dgm:prSet presAssocID="{7792FB04-6840-4E6D-8EA9-A9E4F7CB873E}" presName="Name37" presStyleLbl="parChTrans1D2" presStyleIdx="1" presStyleCnt="3"/>
      <dgm:spPr/>
      <dgm:t>
        <a:bodyPr/>
        <a:lstStyle/>
        <a:p>
          <a:endParaRPr lang="ru-RU"/>
        </a:p>
      </dgm:t>
    </dgm:pt>
    <dgm:pt modelId="{B8820949-E3DB-462A-B779-1F801104E42B}" type="pres">
      <dgm:prSet presAssocID="{9ABB233B-6084-4ADA-A625-B93DE87B9A1A}" presName="hierRoot2" presStyleCnt="0">
        <dgm:presLayoutVars>
          <dgm:hierBranch val="init"/>
        </dgm:presLayoutVars>
      </dgm:prSet>
      <dgm:spPr/>
    </dgm:pt>
    <dgm:pt modelId="{274110C3-AF41-43F6-991D-582F1DAF25BE}" type="pres">
      <dgm:prSet presAssocID="{9ABB233B-6084-4ADA-A625-B93DE87B9A1A}" presName="rootComposite" presStyleCnt="0"/>
      <dgm:spPr/>
    </dgm:pt>
    <dgm:pt modelId="{F4162F01-FBC5-46F8-9111-2196FEDDE393}" type="pres">
      <dgm:prSet presAssocID="{9ABB233B-6084-4ADA-A625-B93DE87B9A1A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F1DE42B-35C3-45C2-ACFD-8D864DA46775}" type="pres">
      <dgm:prSet presAssocID="{9ABB233B-6084-4ADA-A625-B93DE87B9A1A}" presName="rootConnector" presStyleLbl="node2" presStyleIdx="1" presStyleCnt="3"/>
      <dgm:spPr/>
      <dgm:t>
        <a:bodyPr/>
        <a:lstStyle/>
        <a:p>
          <a:endParaRPr lang="ru-RU"/>
        </a:p>
      </dgm:t>
    </dgm:pt>
    <dgm:pt modelId="{BD28EBA1-7BC4-412F-AE8E-DBB90357DE96}" type="pres">
      <dgm:prSet presAssocID="{9ABB233B-6084-4ADA-A625-B93DE87B9A1A}" presName="hierChild4" presStyleCnt="0"/>
      <dgm:spPr/>
    </dgm:pt>
    <dgm:pt modelId="{1D781571-CB58-48A3-92F5-AB4FC52227F5}" type="pres">
      <dgm:prSet presAssocID="{9ABB233B-6084-4ADA-A625-B93DE87B9A1A}" presName="hierChild5" presStyleCnt="0"/>
      <dgm:spPr/>
    </dgm:pt>
    <dgm:pt modelId="{197ABD6A-DE38-43B8-A1AB-31686E6D7B81}" type="pres">
      <dgm:prSet presAssocID="{3575F40F-635B-40CF-AAA4-ADEA1D7EB94C}" presName="Name37" presStyleLbl="parChTrans1D2" presStyleIdx="2" presStyleCnt="3"/>
      <dgm:spPr/>
      <dgm:t>
        <a:bodyPr/>
        <a:lstStyle/>
        <a:p>
          <a:endParaRPr lang="ru-RU"/>
        </a:p>
      </dgm:t>
    </dgm:pt>
    <dgm:pt modelId="{2F6CA1A7-500C-4665-B1C8-CC42B87B9C18}" type="pres">
      <dgm:prSet presAssocID="{F3BC75A3-3E68-47F3-A77B-1D8E2FD51C0A}" presName="hierRoot2" presStyleCnt="0">
        <dgm:presLayoutVars>
          <dgm:hierBranch val="init"/>
        </dgm:presLayoutVars>
      </dgm:prSet>
      <dgm:spPr/>
    </dgm:pt>
    <dgm:pt modelId="{50EBAAB5-57B7-4F19-AE57-6A66C8F07A4E}" type="pres">
      <dgm:prSet presAssocID="{F3BC75A3-3E68-47F3-A77B-1D8E2FD51C0A}" presName="rootComposite" presStyleCnt="0"/>
      <dgm:spPr/>
    </dgm:pt>
    <dgm:pt modelId="{2E637C64-5479-403A-8B01-E4ADDB341F8B}" type="pres">
      <dgm:prSet presAssocID="{F3BC75A3-3E68-47F3-A77B-1D8E2FD51C0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3476D4-8C9A-4DDA-B2D4-A941736DBE8E}" type="pres">
      <dgm:prSet presAssocID="{F3BC75A3-3E68-47F3-A77B-1D8E2FD51C0A}" presName="rootConnector" presStyleLbl="node2" presStyleIdx="2" presStyleCnt="3"/>
      <dgm:spPr/>
      <dgm:t>
        <a:bodyPr/>
        <a:lstStyle/>
        <a:p>
          <a:endParaRPr lang="ru-RU"/>
        </a:p>
      </dgm:t>
    </dgm:pt>
    <dgm:pt modelId="{9077EE66-9C05-41CF-80CA-F6D40B077BF1}" type="pres">
      <dgm:prSet presAssocID="{F3BC75A3-3E68-47F3-A77B-1D8E2FD51C0A}" presName="hierChild4" presStyleCnt="0"/>
      <dgm:spPr/>
    </dgm:pt>
    <dgm:pt modelId="{62ECD23A-3ADF-4EEF-8D0A-E0E25261FBA9}" type="pres">
      <dgm:prSet presAssocID="{F3BC75A3-3E68-47F3-A77B-1D8E2FD51C0A}" presName="hierChild5" presStyleCnt="0"/>
      <dgm:spPr/>
    </dgm:pt>
    <dgm:pt modelId="{5860AE50-7CA1-40F3-A2CF-497145D843B2}" type="pres">
      <dgm:prSet presAssocID="{A7064923-D4EA-46A5-AE83-91A30A1F193A}" presName="hierChild3" presStyleCnt="0"/>
      <dgm:spPr/>
    </dgm:pt>
  </dgm:ptLst>
  <dgm:cxnLst>
    <dgm:cxn modelId="{B52A55CB-0FA2-4F89-9524-28F431AE3907}" srcId="{8A548E08-6F06-43F3-BE7C-DF7B233CB6B5}" destId="{A7064923-D4EA-46A5-AE83-91A30A1F193A}" srcOrd="0" destOrd="0" parTransId="{34F9A609-9773-4CA2-BDDB-27DC405456D0}" sibTransId="{CB2EBFDE-E51C-4E52-BC66-6AF92D45E6D9}"/>
    <dgm:cxn modelId="{F46E2A08-FAF6-47C0-90A9-AFD4883DA0EB}" type="presOf" srcId="{193A712F-90CF-4F79-B205-F309CEE7B75E}" destId="{D255407C-6D7F-489E-A6C9-C195D2E7484D}" srcOrd="1" destOrd="0" presId="urn:microsoft.com/office/officeart/2005/8/layout/orgChart1"/>
    <dgm:cxn modelId="{6BFB08B5-1FC1-4F52-8B0D-B9316A88F8EA}" srcId="{A7064923-D4EA-46A5-AE83-91A30A1F193A}" destId="{9ABB233B-6084-4ADA-A625-B93DE87B9A1A}" srcOrd="1" destOrd="0" parTransId="{7792FB04-6840-4E6D-8EA9-A9E4F7CB873E}" sibTransId="{8EB3C9E8-190D-4C2D-9E1F-4EF587FB2108}"/>
    <dgm:cxn modelId="{A3C3AFC7-98CA-4A74-8D6C-D5F1A0A5DF57}" type="presOf" srcId="{8A548E08-6F06-43F3-BE7C-DF7B233CB6B5}" destId="{E2A414E4-6974-456B-BDA0-17CB6EAF8F79}" srcOrd="0" destOrd="0" presId="urn:microsoft.com/office/officeart/2005/8/layout/orgChart1"/>
    <dgm:cxn modelId="{D356F656-D1A6-4721-B98C-E914DB78A9B9}" type="presOf" srcId="{7792FB04-6840-4E6D-8EA9-A9E4F7CB873E}" destId="{3627D4F6-07E4-430C-A8A3-D7F36B4FC8BE}" srcOrd="0" destOrd="0" presId="urn:microsoft.com/office/officeart/2005/8/layout/orgChart1"/>
    <dgm:cxn modelId="{F322E832-F5B9-4CD9-8044-BE19BE10B398}" type="presOf" srcId="{82449342-79BF-4091-BB1B-D54D5C19731F}" destId="{A33E3FCB-0707-4150-A246-274C19233A66}" srcOrd="0" destOrd="0" presId="urn:microsoft.com/office/officeart/2005/8/layout/orgChart1"/>
    <dgm:cxn modelId="{A27B5B0C-0D20-4D13-A148-018C0B1C1127}" type="presOf" srcId="{9ABB233B-6084-4ADA-A625-B93DE87B9A1A}" destId="{7F1DE42B-35C3-45C2-ACFD-8D864DA46775}" srcOrd="1" destOrd="0" presId="urn:microsoft.com/office/officeart/2005/8/layout/orgChart1"/>
    <dgm:cxn modelId="{7A6A2656-007D-45D7-9148-EF20CCCEC60F}" type="presOf" srcId="{A7064923-D4EA-46A5-AE83-91A30A1F193A}" destId="{A9C4B2AF-1A22-4FCB-8F99-5C2AB317413C}" srcOrd="0" destOrd="0" presId="urn:microsoft.com/office/officeart/2005/8/layout/orgChart1"/>
    <dgm:cxn modelId="{A6440E1F-A84F-443F-AF77-CF49DEFB24E0}" type="presOf" srcId="{F3BC75A3-3E68-47F3-A77B-1D8E2FD51C0A}" destId="{4A3476D4-8C9A-4DDA-B2D4-A941736DBE8E}" srcOrd="1" destOrd="0" presId="urn:microsoft.com/office/officeart/2005/8/layout/orgChart1"/>
    <dgm:cxn modelId="{0A10E5F0-562D-4F9D-B0EB-6D7DAF973667}" type="presOf" srcId="{3575F40F-635B-40CF-AAA4-ADEA1D7EB94C}" destId="{197ABD6A-DE38-43B8-A1AB-31686E6D7B81}" srcOrd="0" destOrd="0" presId="urn:microsoft.com/office/officeart/2005/8/layout/orgChart1"/>
    <dgm:cxn modelId="{8F1DD567-14C1-47AD-BE6E-9F44D951DCA0}" srcId="{A7064923-D4EA-46A5-AE83-91A30A1F193A}" destId="{F3BC75A3-3E68-47F3-A77B-1D8E2FD51C0A}" srcOrd="2" destOrd="0" parTransId="{3575F40F-635B-40CF-AAA4-ADEA1D7EB94C}" sibTransId="{ADF83B48-C922-4658-B98A-58893B1B2C46}"/>
    <dgm:cxn modelId="{A41CE45E-BB53-4439-BAB5-930BC9BC2F87}" type="presOf" srcId="{193A712F-90CF-4F79-B205-F309CEE7B75E}" destId="{9046EA1B-9F7B-49C7-B5ED-20B8D154D2CD}" srcOrd="0" destOrd="0" presId="urn:microsoft.com/office/officeart/2005/8/layout/orgChart1"/>
    <dgm:cxn modelId="{9F20F879-B843-4209-B4CE-B62CA44DCD4D}" type="presOf" srcId="{9ABB233B-6084-4ADA-A625-B93DE87B9A1A}" destId="{F4162F01-FBC5-46F8-9111-2196FEDDE393}" srcOrd="0" destOrd="0" presId="urn:microsoft.com/office/officeart/2005/8/layout/orgChart1"/>
    <dgm:cxn modelId="{62B4657B-7867-459C-AB68-44C10A46F41C}" srcId="{A7064923-D4EA-46A5-AE83-91A30A1F193A}" destId="{193A712F-90CF-4F79-B205-F309CEE7B75E}" srcOrd="0" destOrd="0" parTransId="{82449342-79BF-4091-BB1B-D54D5C19731F}" sibTransId="{9DCC6B06-E33A-48F5-AE93-A95486117C3E}"/>
    <dgm:cxn modelId="{E20B1B81-DF60-46A4-A268-21D9A15ACB52}" type="presOf" srcId="{F3BC75A3-3E68-47F3-A77B-1D8E2FD51C0A}" destId="{2E637C64-5479-403A-8B01-E4ADDB341F8B}" srcOrd="0" destOrd="0" presId="urn:microsoft.com/office/officeart/2005/8/layout/orgChart1"/>
    <dgm:cxn modelId="{2E791505-FA60-4B5C-96A5-425372A7CB4F}" type="presOf" srcId="{A7064923-D4EA-46A5-AE83-91A30A1F193A}" destId="{36C63291-EDF9-447C-977F-3536E18BAA66}" srcOrd="1" destOrd="0" presId="urn:microsoft.com/office/officeart/2005/8/layout/orgChart1"/>
    <dgm:cxn modelId="{A54085C4-7A5E-4369-BBF5-F75D03050C87}" type="presParOf" srcId="{E2A414E4-6974-456B-BDA0-17CB6EAF8F79}" destId="{3A7BF0A5-04B2-41A4-BE29-DE62B3D5DC93}" srcOrd="0" destOrd="0" presId="urn:microsoft.com/office/officeart/2005/8/layout/orgChart1"/>
    <dgm:cxn modelId="{6DAC53B0-6015-423A-9C34-ECF708FD13F6}" type="presParOf" srcId="{3A7BF0A5-04B2-41A4-BE29-DE62B3D5DC93}" destId="{3463230F-834D-42A8-A1F5-9AE095BAD590}" srcOrd="0" destOrd="0" presId="urn:microsoft.com/office/officeart/2005/8/layout/orgChart1"/>
    <dgm:cxn modelId="{D9C3C569-D80D-4A83-8241-06CCCE0EAA80}" type="presParOf" srcId="{3463230F-834D-42A8-A1F5-9AE095BAD590}" destId="{A9C4B2AF-1A22-4FCB-8F99-5C2AB317413C}" srcOrd="0" destOrd="0" presId="urn:microsoft.com/office/officeart/2005/8/layout/orgChart1"/>
    <dgm:cxn modelId="{D76A3DCE-6A74-495B-82F0-F2BC625B70C7}" type="presParOf" srcId="{3463230F-834D-42A8-A1F5-9AE095BAD590}" destId="{36C63291-EDF9-447C-977F-3536E18BAA66}" srcOrd="1" destOrd="0" presId="urn:microsoft.com/office/officeart/2005/8/layout/orgChart1"/>
    <dgm:cxn modelId="{1A8488AE-2988-4C33-825C-D3543E49977A}" type="presParOf" srcId="{3A7BF0A5-04B2-41A4-BE29-DE62B3D5DC93}" destId="{73CA4E2B-69B7-469D-9C60-57BDE25F523A}" srcOrd="1" destOrd="0" presId="urn:microsoft.com/office/officeart/2005/8/layout/orgChart1"/>
    <dgm:cxn modelId="{AAC11BCC-9F0C-4505-AAF5-1F0E3A280591}" type="presParOf" srcId="{73CA4E2B-69B7-469D-9C60-57BDE25F523A}" destId="{A33E3FCB-0707-4150-A246-274C19233A66}" srcOrd="0" destOrd="0" presId="urn:microsoft.com/office/officeart/2005/8/layout/orgChart1"/>
    <dgm:cxn modelId="{056E4D76-9154-4522-A6B8-1EBF8D03E065}" type="presParOf" srcId="{73CA4E2B-69B7-469D-9C60-57BDE25F523A}" destId="{4EBB19CF-C30D-4902-AF81-B57D99515B4D}" srcOrd="1" destOrd="0" presId="urn:microsoft.com/office/officeart/2005/8/layout/orgChart1"/>
    <dgm:cxn modelId="{5A222D9B-F9E7-4FFB-A69D-B2D8DC90B720}" type="presParOf" srcId="{4EBB19CF-C30D-4902-AF81-B57D99515B4D}" destId="{7B0DA9D3-5C12-47B6-ADB6-18F1FDF6B605}" srcOrd="0" destOrd="0" presId="urn:microsoft.com/office/officeart/2005/8/layout/orgChart1"/>
    <dgm:cxn modelId="{A4727236-DDEE-4744-910C-558137CF857F}" type="presParOf" srcId="{7B0DA9D3-5C12-47B6-ADB6-18F1FDF6B605}" destId="{9046EA1B-9F7B-49C7-B5ED-20B8D154D2CD}" srcOrd="0" destOrd="0" presId="urn:microsoft.com/office/officeart/2005/8/layout/orgChart1"/>
    <dgm:cxn modelId="{BADBBFBD-7F74-4599-B2B7-75509FFAC0D7}" type="presParOf" srcId="{7B0DA9D3-5C12-47B6-ADB6-18F1FDF6B605}" destId="{D255407C-6D7F-489E-A6C9-C195D2E7484D}" srcOrd="1" destOrd="0" presId="urn:microsoft.com/office/officeart/2005/8/layout/orgChart1"/>
    <dgm:cxn modelId="{32FD4103-4C88-443B-AC41-E2C6DAD1CCD8}" type="presParOf" srcId="{4EBB19CF-C30D-4902-AF81-B57D99515B4D}" destId="{CAC98A3E-E842-4A57-A320-6764970A91A3}" srcOrd="1" destOrd="0" presId="urn:microsoft.com/office/officeart/2005/8/layout/orgChart1"/>
    <dgm:cxn modelId="{534FFAB1-C276-49E8-989F-ADB8F1A65D88}" type="presParOf" srcId="{4EBB19CF-C30D-4902-AF81-B57D99515B4D}" destId="{29993C0F-E163-4D3F-8D34-A0EC83ECD633}" srcOrd="2" destOrd="0" presId="urn:microsoft.com/office/officeart/2005/8/layout/orgChart1"/>
    <dgm:cxn modelId="{5E3768E5-CF33-4162-8117-6B80201F3BC6}" type="presParOf" srcId="{73CA4E2B-69B7-469D-9C60-57BDE25F523A}" destId="{3627D4F6-07E4-430C-A8A3-D7F36B4FC8BE}" srcOrd="2" destOrd="0" presId="urn:microsoft.com/office/officeart/2005/8/layout/orgChart1"/>
    <dgm:cxn modelId="{35F8DA82-60E1-418F-8A34-16ADED2702F1}" type="presParOf" srcId="{73CA4E2B-69B7-469D-9C60-57BDE25F523A}" destId="{B8820949-E3DB-462A-B779-1F801104E42B}" srcOrd="3" destOrd="0" presId="urn:microsoft.com/office/officeart/2005/8/layout/orgChart1"/>
    <dgm:cxn modelId="{55D8F144-CF56-4C5B-8B75-A9A8D996DEAA}" type="presParOf" srcId="{B8820949-E3DB-462A-B779-1F801104E42B}" destId="{274110C3-AF41-43F6-991D-582F1DAF25BE}" srcOrd="0" destOrd="0" presId="urn:microsoft.com/office/officeart/2005/8/layout/orgChart1"/>
    <dgm:cxn modelId="{7D5AAEDF-4C02-4C79-AB60-8B8C7623F503}" type="presParOf" srcId="{274110C3-AF41-43F6-991D-582F1DAF25BE}" destId="{F4162F01-FBC5-46F8-9111-2196FEDDE393}" srcOrd="0" destOrd="0" presId="urn:microsoft.com/office/officeart/2005/8/layout/orgChart1"/>
    <dgm:cxn modelId="{81E61A4F-0731-41F0-ADA4-D574A24C3A1B}" type="presParOf" srcId="{274110C3-AF41-43F6-991D-582F1DAF25BE}" destId="{7F1DE42B-35C3-45C2-ACFD-8D864DA46775}" srcOrd="1" destOrd="0" presId="urn:microsoft.com/office/officeart/2005/8/layout/orgChart1"/>
    <dgm:cxn modelId="{EA2459EF-BE93-46D9-8324-085973063CD5}" type="presParOf" srcId="{B8820949-E3DB-462A-B779-1F801104E42B}" destId="{BD28EBA1-7BC4-412F-AE8E-DBB90357DE96}" srcOrd="1" destOrd="0" presId="urn:microsoft.com/office/officeart/2005/8/layout/orgChart1"/>
    <dgm:cxn modelId="{2959453A-2396-4670-B84A-F93A6D7C8BC5}" type="presParOf" srcId="{B8820949-E3DB-462A-B779-1F801104E42B}" destId="{1D781571-CB58-48A3-92F5-AB4FC52227F5}" srcOrd="2" destOrd="0" presId="urn:microsoft.com/office/officeart/2005/8/layout/orgChart1"/>
    <dgm:cxn modelId="{5CD979D9-F449-4C4C-ACF8-92E9ED70A46D}" type="presParOf" srcId="{73CA4E2B-69B7-469D-9C60-57BDE25F523A}" destId="{197ABD6A-DE38-43B8-A1AB-31686E6D7B81}" srcOrd="4" destOrd="0" presId="urn:microsoft.com/office/officeart/2005/8/layout/orgChart1"/>
    <dgm:cxn modelId="{171DA2B7-71B4-4A89-A103-2EA0877C5FEC}" type="presParOf" srcId="{73CA4E2B-69B7-469D-9C60-57BDE25F523A}" destId="{2F6CA1A7-500C-4665-B1C8-CC42B87B9C18}" srcOrd="5" destOrd="0" presId="urn:microsoft.com/office/officeart/2005/8/layout/orgChart1"/>
    <dgm:cxn modelId="{8CE74DDF-831C-480B-847A-7F98AF76321C}" type="presParOf" srcId="{2F6CA1A7-500C-4665-B1C8-CC42B87B9C18}" destId="{50EBAAB5-57B7-4F19-AE57-6A66C8F07A4E}" srcOrd="0" destOrd="0" presId="urn:microsoft.com/office/officeart/2005/8/layout/orgChart1"/>
    <dgm:cxn modelId="{A6A0C0A8-878B-4B99-AB6A-B72351AA8010}" type="presParOf" srcId="{50EBAAB5-57B7-4F19-AE57-6A66C8F07A4E}" destId="{2E637C64-5479-403A-8B01-E4ADDB341F8B}" srcOrd="0" destOrd="0" presId="urn:microsoft.com/office/officeart/2005/8/layout/orgChart1"/>
    <dgm:cxn modelId="{58B59510-40CB-4290-98D2-1DC240D336F0}" type="presParOf" srcId="{50EBAAB5-57B7-4F19-AE57-6A66C8F07A4E}" destId="{4A3476D4-8C9A-4DDA-B2D4-A941736DBE8E}" srcOrd="1" destOrd="0" presId="urn:microsoft.com/office/officeart/2005/8/layout/orgChart1"/>
    <dgm:cxn modelId="{6209467B-D100-4359-935D-6A0D4D186633}" type="presParOf" srcId="{2F6CA1A7-500C-4665-B1C8-CC42B87B9C18}" destId="{9077EE66-9C05-41CF-80CA-F6D40B077BF1}" srcOrd="1" destOrd="0" presId="urn:microsoft.com/office/officeart/2005/8/layout/orgChart1"/>
    <dgm:cxn modelId="{C2803957-1B92-4097-A554-6FD644FA4762}" type="presParOf" srcId="{2F6CA1A7-500C-4665-B1C8-CC42B87B9C18}" destId="{62ECD23A-3ADF-4EEF-8D0A-E0E25261FBA9}" srcOrd="2" destOrd="0" presId="urn:microsoft.com/office/officeart/2005/8/layout/orgChart1"/>
    <dgm:cxn modelId="{8B68C39C-BD97-407E-AF4E-716A02D264AA}" type="presParOf" srcId="{3A7BF0A5-04B2-41A4-BE29-DE62B3D5DC93}" destId="{5860AE50-7CA1-40F3-A2CF-497145D843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51EB8E-C73F-4526-B042-DABC7EC1A505}" type="doc">
      <dgm:prSet loTypeId="urn:microsoft.com/office/officeart/2005/8/layout/cycle8" loCatId="cycle" qsTypeId="urn:microsoft.com/office/officeart/2005/8/quickstyle/simple1" qsCatId="simple" csTypeId="urn:microsoft.com/office/officeart/2005/8/colors/accent6_5" csCatId="accent6" phldr="1"/>
      <dgm:spPr/>
    </dgm:pt>
    <dgm:pt modelId="{305F3B84-70EA-4FAC-B69C-110E278887AE}">
      <dgm:prSet phldrT="[Текст]"/>
      <dgm:spPr/>
      <dgm:t>
        <a:bodyPr/>
        <a:lstStyle/>
        <a:p>
          <a:r>
            <a:rPr lang="uz-Cyrl-UZ" dirty="0" smtClean="0"/>
            <a:t>2.Унинг ижтимоий гуруҳларига нисбатан;</a:t>
          </a:r>
          <a:endParaRPr lang="ru-RU" dirty="0"/>
        </a:p>
      </dgm:t>
    </dgm:pt>
    <dgm:pt modelId="{5CE98E9B-723E-4DBA-82BD-81E27EE72398}" type="parTrans" cxnId="{59D4168E-3380-41D3-B657-AC5B22F27AD7}">
      <dgm:prSet/>
      <dgm:spPr/>
      <dgm:t>
        <a:bodyPr/>
        <a:lstStyle/>
        <a:p>
          <a:endParaRPr lang="ru-RU"/>
        </a:p>
      </dgm:t>
    </dgm:pt>
    <dgm:pt modelId="{989F1D2E-78EB-4EA0-A503-789F9D8631B7}" type="sibTrans" cxnId="{59D4168E-3380-41D3-B657-AC5B22F27AD7}">
      <dgm:prSet/>
      <dgm:spPr/>
      <dgm:t>
        <a:bodyPr/>
        <a:lstStyle/>
        <a:p>
          <a:endParaRPr lang="ru-RU"/>
        </a:p>
      </dgm:t>
    </dgm:pt>
    <dgm:pt modelId="{2599C49D-3C8C-4DF5-A0A3-3F95D50A1EF5}">
      <dgm:prSet phldrT="[Текст]"/>
      <dgm:spPr/>
      <dgm:t>
        <a:bodyPr/>
        <a:lstStyle/>
        <a:p>
          <a:r>
            <a:rPr lang="uz-Cyrl-UZ" dirty="0" smtClean="0"/>
            <a:t>3.Ҳар хил даромадга эга бўлган уй хўжаликларига нисбатан</a:t>
          </a:r>
          <a:endParaRPr lang="ru-RU" dirty="0"/>
        </a:p>
      </dgm:t>
    </dgm:pt>
    <dgm:pt modelId="{7721A76D-626C-4062-A624-A8E33E015796}" type="parTrans" cxnId="{9309C69B-5D65-4470-8C4E-A070B25C1493}">
      <dgm:prSet/>
      <dgm:spPr/>
      <dgm:t>
        <a:bodyPr/>
        <a:lstStyle/>
        <a:p>
          <a:endParaRPr lang="ru-RU"/>
        </a:p>
      </dgm:t>
    </dgm:pt>
    <dgm:pt modelId="{396F16F1-CCE8-4B5D-A931-9E1FFF28319F}" type="sibTrans" cxnId="{9309C69B-5D65-4470-8C4E-A070B25C1493}">
      <dgm:prSet/>
      <dgm:spPr/>
      <dgm:t>
        <a:bodyPr/>
        <a:lstStyle/>
        <a:p>
          <a:endParaRPr lang="ru-RU"/>
        </a:p>
      </dgm:t>
    </dgm:pt>
    <dgm:pt modelId="{D8DCF96A-B90C-4DEF-B1B7-4E503963F3A7}">
      <dgm:prSet phldrT="[Текст]"/>
      <dgm:spPr/>
      <dgm:t>
        <a:bodyPr/>
        <a:lstStyle/>
        <a:p>
          <a:r>
            <a:rPr lang="uz-Cyrl-UZ" dirty="0" smtClean="0"/>
            <a:t>1.Барча аҳолига нисбатан;</a:t>
          </a:r>
          <a:endParaRPr lang="ru-RU" dirty="0"/>
        </a:p>
      </dgm:t>
    </dgm:pt>
    <dgm:pt modelId="{9FD8A42F-BECF-454F-BFD0-283B1EA722B3}" type="parTrans" cxnId="{1777D195-2204-4437-ABF7-678D7649CD33}">
      <dgm:prSet/>
      <dgm:spPr/>
      <dgm:t>
        <a:bodyPr/>
        <a:lstStyle/>
        <a:p>
          <a:endParaRPr lang="ru-RU"/>
        </a:p>
      </dgm:t>
    </dgm:pt>
    <dgm:pt modelId="{C9AC9E90-5757-4674-86D0-C76AC295E635}" type="sibTrans" cxnId="{1777D195-2204-4437-ABF7-678D7649CD33}">
      <dgm:prSet/>
      <dgm:spPr/>
      <dgm:t>
        <a:bodyPr/>
        <a:lstStyle/>
        <a:p>
          <a:endParaRPr lang="ru-RU"/>
        </a:p>
      </dgm:t>
    </dgm:pt>
    <dgm:pt modelId="{527D1941-83FA-4956-B5DD-76F051ED4E0A}" type="pres">
      <dgm:prSet presAssocID="{0851EB8E-C73F-4526-B042-DABC7EC1A505}" presName="compositeShape" presStyleCnt="0">
        <dgm:presLayoutVars>
          <dgm:chMax val="7"/>
          <dgm:dir/>
          <dgm:resizeHandles val="exact"/>
        </dgm:presLayoutVars>
      </dgm:prSet>
      <dgm:spPr/>
    </dgm:pt>
    <dgm:pt modelId="{1D9047D4-DB96-405A-AE14-167C299C9EBD}" type="pres">
      <dgm:prSet presAssocID="{0851EB8E-C73F-4526-B042-DABC7EC1A505}" presName="wedge1" presStyleLbl="node1" presStyleIdx="0" presStyleCnt="3"/>
      <dgm:spPr/>
      <dgm:t>
        <a:bodyPr/>
        <a:lstStyle/>
        <a:p>
          <a:endParaRPr lang="ru-RU"/>
        </a:p>
      </dgm:t>
    </dgm:pt>
    <dgm:pt modelId="{CE68BC9C-68D1-4331-AB52-E2204F2DD55C}" type="pres">
      <dgm:prSet presAssocID="{0851EB8E-C73F-4526-B042-DABC7EC1A505}" presName="dummy1a" presStyleCnt="0"/>
      <dgm:spPr/>
    </dgm:pt>
    <dgm:pt modelId="{42B6877C-361E-41E3-8B41-C889FC7C1810}" type="pres">
      <dgm:prSet presAssocID="{0851EB8E-C73F-4526-B042-DABC7EC1A505}" presName="dummy1b" presStyleCnt="0"/>
      <dgm:spPr/>
    </dgm:pt>
    <dgm:pt modelId="{0A9C3562-FC28-4EBF-BCC2-37DC8064C651}" type="pres">
      <dgm:prSet presAssocID="{0851EB8E-C73F-4526-B042-DABC7EC1A505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E77563-D79F-40DE-9732-209A44320F4B}" type="pres">
      <dgm:prSet presAssocID="{0851EB8E-C73F-4526-B042-DABC7EC1A505}" presName="wedge2" presStyleLbl="node1" presStyleIdx="1" presStyleCnt="3"/>
      <dgm:spPr/>
      <dgm:t>
        <a:bodyPr/>
        <a:lstStyle/>
        <a:p>
          <a:endParaRPr lang="ru-RU"/>
        </a:p>
      </dgm:t>
    </dgm:pt>
    <dgm:pt modelId="{335544DB-17E7-479A-AECD-25120D58F35C}" type="pres">
      <dgm:prSet presAssocID="{0851EB8E-C73F-4526-B042-DABC7EC1A505}" presName="dummy2a" presStyleCnt="0"/>
      <dgm:spPr/>
    </dgm:pt>
    <dgm:pt modelId="{57BBBD0A-961F-4544-BDEF-0AB9B8A855E4}" type="pres">
      <dgm:prSet presAssocID="{0851EB8E-C73F-4526-B042-DABC7EC1A505}" presName="dummy2b" presStyleCnt="0"/>
      <dgm:spPr/>
    </dgm:pt>
    <dgm:pt modelId="{3418E06C-9C1C-4AD8-B596-D57866EB230D}" type="pres">
      <dgm:prSet presAssocID="{0851EB8E-C73F-4526-B042-DABC7EC1A505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383D74-CBDB-4104-B0C2-F3AD3873C75C}" type="pres">
      <dgm:prSet presAssocID="{0851EB8E-C73F-4526-B042-DABC7EC1A505}" presName="wedge3" presStyleLbl="node1" presStyleIdx="2" presStyleCnt="3"/>
      <dgm:spPr/>
      <dgm:t>
        <a:bodyPr/>
        <a:lstStyle/>
        <a:p>
          <a:endParaRPr lang="ru-RU"/>
        </a:p>
      </dgm:t>
    </dgm:pt>
    <dgm:pt modelId="{5E1B72A2-F32B-4722-834F-96EBF3ED99F3}" type="pres">
      <dgm:prSet presAssocID="{0851EB8E-C73F-4526-B042-DABC7EC1A505}" presName="dummy3a" presStyleCnt="0"/>
      <dgm:spPr/>
    </dgm:pt>
    <dgm:pt modelId="{2AA9771D-2177-4038-9407-5D97CFA7ADC8}" type="pres">
      <dgm:prSet presAssocID="{0851EB8E-C73F-4526-B042-DABC7EC1A505}" presName="dummy3b" presStyleCnt="0"/>
      <dgm:spPr/>
    </dgm:pt>
    <dgm:pt modelId="{F924FEFA-2F3C-4AC5-9B6D-CF9BE8B42EBB}" type="pres">
      <dgm:prSet presAssocID="{0851EB8E-C73F-4526-B042-DABC7EC1A505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9C2DA-2EA4-4B12-ADE4-C7470E697B8F}" type="pres">
      <dgm:prSet presAssocID="{989F1D2E-78EB-4EA0-A503-789F9D8631B7}" presName="arrowWedge1" presStyleLbl="fgSibTrans2D1" presStyleIdx="0" presStyleCnt="3"/>
      <dgm:spPr/>
    </dgm:pt>
    <dgm:pt modelId="{80CC4400-73FB-48A7-BCC7-CEE9AF2F563A}" type="pres">
      <dgm:prSet presAssocID="{396F16F1-CCE8-4B5D-A931-9E1FFF28319F}" presName="arrowWedge2" presStyleLbl="fgSibTrans2D1" presStyleIdx="1" presStyleCnt="3"/>
      <dgm:spPr/>
    </dgm:pt>
    <dgm:pt modelId="{CEB4E3E3-6061-4799-A558-69F76A622499}" type="pres">
      <dgm:prSet presAssocID="{C9AC9E90-5757-4674-86D0-C76AC295E635}" presName="arrowWedge3" presStyleLbl="fgSibTrans2D1" presStyleIdx="2" presStyleCnt="3"/>
      <dgm:spPr/>
    </dgm:pt>
  </dgm:ptLst>
  <dgm:cxnLst>
    <dgm:cxn modelId="{DBE23EAA-8B4B-432B-8D24-8CCDF9C3D4E5}" type="presOf" srcId="{2599C49D-3C8C-4DF5-A0A3-3F95D50A1EF5}" destId="{3418E06C-9C1C-4AD8-B596-D57866EB230D}" srcOrd="1" destOrd="0" presId="urn:microsoft.com/office/officeart/2005/8/layout/cycle8"/>
    <dgm:cxn modelId="{1D72B268-98CE-4901-9236-8B07C89EDBE3}" type="presOf" srcId="{D8DCF96A-B90C-4DEF-B1B7-4E503963F3A7}" destId="{B6383D74-CBDB-4104-B0C2-F3AD3873C75C}" srcOrd="0" destOrd="0" presId="urn:microsoft.com/office/officeart/2005/8/layout/cycle8"/>
    <dgm:cxn modelId="{56ADD864-5ED7-4183-8D1D-328638C4E7F2}" type="presOf" srcId="{2599C49D-3C8C-4DF5-A0A3-3F95D50A1EF5}" destId="{05E77563-D79F-40DE-9732-209A44320F4B}" srcOrd="0" destOrd="0" presId="urn:microsoft.com/office/officeart/2005/8/layout/cycle8"/>
    <dgm:cxn modelId="{3ADAC3AB-8B6D-44B8-9D07-1976D7A03F7D}" type="presOf" srcId="{305F3B84-70EA-4FAC-B69C-110E278887AE}" destId="{0A9C3562-FC28-4EBF-BCC2-37DC8064C651}" srcOrd="1" destOrd="0" presId="urn:microsoft.com/office/officeart/2005/8/layout/cycle8"/>
    <dgm:cxn modelId="{59D4168E-3380-41D3-B657-AC5B22F27AD7}" srcId="{0851EB8E-C73F-4526-B042-DABC7EC1A505}" destId="{305F3B84-70EA-4FAC-B69C-110E278887AE}" srcOrd="0" destOrd="0" parTransId="{5CE98E9B-723E-4DBA-82BD-81E27EE72398}" sibTransId="{989F1D2E-78EB-4EA0-A503-789F9D8631B7}"/>
    <dgm:cxn modelId="{1777D195-2204-4437-ABF7-678D7649CD33}" srcId="{0851EB8E-C73F-4526-B042-DABC7EC1A505}" destId="{D8DCF96A-B90C-4DEF-B1B7-4E503963F3A7}" srcOrd="2" destOrd="0" parTransId="{9FD8A42F-BECF-454F-BFD0-283B1EA722B3}" sibTransId="{C9AC9E90-5757-4674-86D0-C76AC295E635}"/>
    <dgm:cxn modelId="{FF67A07B-1EA3-4EC3-8800-65B77A7D41DC}" type="presOf" srcId="{0851EB8E-C73F-4526-B042-DABC7EC1A505}" destId="{527D1941-83FA-4956-B5DD-76F051ED4E0A}" srcOrd="0" destOrd="0" presId="urn:microsoft.com/office/officeart/2005/8/layout/cycle8"/>
    <dgm:cxn modelId="{32EFF45E-70C6-43E2-8E9F-D45292AB70DA}" type="presOf" srcId="{D8DCF96A-B90C-4DEF-B1B7-4E503963F3A7}" destId="{F924FEFA-2F3C-4AC5-9B6D-CF9BE8B42EBB}" srcOrd="1" destOrd="0" presId="urn:microsoft.com/office/officeart/2005/8/layout/cycle8"/>
    <dgm:cxn modelId="{E8A11F13-7449-4C13-8616-EF41D01430A2}" type="presOf" srcId="{305F3B84-70EA-4FAC-B69C-110E278887AE}" destId="{1D9047D4-DB96-405A-AE14-167C299C9EBD}" srcOrd="0" destOrd="0" presId="urn:microsoft.com/office/officeart/2005/8/layout/cycle8"/>
    <dgm:cxn modelId="{9309C69B-5D65-4470-8C4E-A070B25C1493}" srcId="{0851EB8E-C73F-4526-B042-DABC7EC1A505}" destId="{2599C49D-3C8C-4DF5-A0A3-3F95D50A1EF5}" srcOrd="1" destOrd="0" parTransId="{7721A76D-626C-4062-A624-A8E33E015796}" sibTransId="{396F16F1-CCE8-4B5D-A931-9E1FFF28319F}"/>
    <dgm:cxn modelId="{47D572CD-90E7-4B8E-ACB0-D2C6D164AC83}" type="presParOf" srcId="{527D1941-83FA-4956-B5DD-76F051ED4E0A}" destId="{1D9047D4-DB96-405A-AE14-167C299C9EBD}" srcOrd="0" destOrd="0" presId="urn:microsoft.com/office/officeart/2005/8/layout/cycle8"/>
    <dgm:cxn modelId="{B2E6FDFA-1766-4714-83B5-BBE3DAC7C7E1}" type="presParOf" srcId="{527D1941-83FA-4956-B5DD-76F051ED4E0A}" destId="{CE68BC9C-68D1-4331-AB52-E2204F2DD55C}" srcOrd="1" destOrd="0" presId="urn:microsoft.com/office/officeart/2005/8/layout/cycle8"/>
    <dgm:cxn modelId="{8DB06F21-6CED-4A16-9265-316BC70A5ADA}" type="presParOf" srcId="{527D1941-83FA-4956-B5DD-76F051ED4E0A}" destId="{42B6877C-361E-41E3-8B41-C889FC7C1810}" srcOrd="2" destOrd="0" presId="urn:microsoft.com/office/officeart/2005/8/layout/cycle8"/>
    <dgm:cxn modelId="{C90B47B9-9E27-49D1-AA70-FCE9DA39A690}" type="presParOf" srcId="{527D1941-83FA-4956-B5DD-76F051ED4E0A}" destId="{0A9C3562-FC28-4EBF-BCC2-37DC8064C651}" srcOrd="3" destOrd="0" presId="urn:microsoft.com/office/officeart/2005/8/layout/cycle8"/>
    <dgm:cxn modelId="{9AD90D7B-1708-4DFC-BBE3-D6F49713A587}" type="presParOf" srcId="{527D1941-83FA-4956-B5DD-76F051ED4E0A}" destId="{05E77563-D79F-40DE-9732-209A44320F4B}" srcOrd="4" destOrd="0" presId="urn:microsoft.com/office/officeart/2005/8/layout/cycle8"/>
    <dgm:cxn modelId="{8F245440-E3AD-4551-8EE8-E817A289F432}" type="presParOf" srcId="{527D1941-83FA-4956-B5DD-76F051ED4E0A}" destId="{335544DB-17E7-479A-AECD-25120D58F35C}" srcOrd="5" destOrd="0" presId="urn:microsoft.com/office/officeart/2005/8/layout/cycle8"/>
    <dgm:cxn modelId="{03692B9C-A367-41BC-9141-3934F705967B}" type="presParOf" srcId="{527D1941-83FA-4956-B5DD-76F051ED4E0A}" destId="{57BBBD0A-961F-4544-BDEF-0AB9B8A855E4}" srcOrd="6" destOrd="0" presId="urn:microsoft.com/office/officeart/2005/8/layout/cycle8"/>
    <dgm:cxn modelId="{C51E9214-D77A-4479-946D-E31CD0F53EEE}" type="presParOf" srcId="{527D1941-83FA-4956-B5DD-76F051ED4E0A}" destId="{3418E06C-9C1C-4AD8-B596-D57866EB230D}" srcOrd="7" destOrd="0" presId="urn:microsoft.com/office/officeart/2005/8/layout/cycle8"/>
    <dgm:cxn modelId="{72D8B595-8AAE-45C7-8B76-0C5B7081D641}" type="presParOf" srcId="{527D1941-83FA-4956-B5DD-76F051ED4E0A}" destId="{B6383D74-CBDB-4104-B0C2-F3AD3873C75C}" srcOrd="8" destOrd="0" presId="urn:microsoft.com/office/officeart/2005/8/layout/cycle8"/>
    <dgm:cxn modelId="{A61E0A7F-D2B0-41D4-B550-9762BF766D5B}" type="presParOf" srcId="{527D1941-83FA-4956-B5DD-76F051ED4E0A}" destId="{5E1B72A2-F32B-4722-834F-96EBF3ED99F3}" srcOrd="9" destOrd="0" presId="urn:microsoft.com/office/officeart/2005/8/layout/cycle8"/>
    <dgm:cxn modelId="{6DE365B0-0522-49D0-8B46-627C93BA4D68}" type="presParOf" srcId="{527D1941-83FA-4956-B5DD-76F051ED4E0A}" destId="{2AA9771D-2177-4038-9407-5D97CFA7ADC8}" srcOrd="10" destOrd="0" presId="urn:microsoft.com/office/officeart/2005/8/layout/cycle8"/>
    <dgm:cxn modelId="{FB15F021-8E77-4E58-B994-62FB8C79F1B7}" type="presParOf" srcId="{527D1941-83FA-4956-B5DD-76F051ED4E0A}" destId="{F924FEFA-2F3C-4AC5-9B6D-CF9BE8B42EBB}" srcOrd="11" destOrd="0" presId="urn:microsoft.com/office/officeart/2005/8/layout/cycle8"/>
    <dgm:cxn modelId="{292C6B44-DB59-49B9-9162-048625095B56}" type="presParOf" srcId="{527D1941-83FA-4956-B5DD-76F051ED4E0A}" destId="{4EA9C2DA-2EA4-4B12-ADE4-C7470E697B8F}" srcOrd="12" destOrd="0" presId="urn:microsoft.com/office/officeart/2005/8/layout/cycle8"/>
    <dgm:cxn modelId="{C254AC93-EBAF-4D48-B027-B9779CFB9D4D}" type="presParOf" srcId="{527D1941-83FA-4956-B5DD-76F051ED4E0A}" destId="{80CC4400-73FB-48A7-BCC7-CEE9AF2F563A}" srcOrd="13" destOrd="0" presId="urn:microsoft.com/office/officeart/2005/8/layout/cycle8"/>
    <dgm:cxn modelId="{494F4FF4-90BA-4F73-A320-88A41EEC1287}" type="presParOf" srcId="{527D1941-83FA-4956-B5DD-76F051ED4E0A}" destId="{CEB4E3E3-6061-4799-A558-69F76A622499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7ABD6A-DE38-43B8-A1AB-31686E6D7B81}">
      <dsp:nvSpPr>
        <dsp:cNvPr id="0" name=""/>
        <dsp:cNvSpPr/>
      </dsp:nvSpPr>
      <dsp:spPr>
        <a:xfrm>
          <a:off x="3923555" y="2792031"/>
          <a:ext cx="2775944" cy="481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887"/>
              </a:lnTo>
              <a:lnTo>
                <a:pt x="2775944" y="240887"/>
              </a:lnTo>
              <a:lnTo>
                <a:pt x="2775944" y="481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27D4F6-07E4-430C-A8A3-D7F36B4FC8BE}">
      <dsp:nvSpPr>
        <dsp:cNvPr id="0" name=""/>
        <dsp:cNvSpPr/>
      </dsp:nvSpPr>
      <dsp:spPr>
        <a:xfrm>
          <a:off x="3877835" y="2792031"/>
          <a:ext cx="91440" cy="4817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1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3E3FCB-0707-4150-A246-274C19233A66}">
      <dsp:nvSpPr>
        <dsp:cNvPr id="0" name=""/>
        <dsp:cNvSpPr/>
      </dsp:nvSpPr>
      <dsp:spPr>
        <a:xfrm>
          <a:off x="1147611" y="2792031"/>
          <a:ext cx="2775944" cy="481775"/>
        </a:xfrm>
        <a:custGeom>
          <a:avLst/>
          <a:gdLst/>
          <a:ahLst/>
          <a:cxnLst/>
          <a:rect l="0" t="0" r="0" b="0"/>
          <a:pathLst>
            <a:path>
              <a:moveTo>
                <a:pt x="2775944" y="0"/>
              </a:moveTo>
              <a:lnTo>
                <a:pt x="2775944" y="240887"/>
              </a:lnTo>
              <a:lnTo>
                <a:pt x="0" y="240887"/>
              </a:lnTo>
              <a:lnTo>
                <a:pt x="0" y="481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C4B2AF-1A22-4FCB-8F99-5C2AB317413C}">
      <dsp:nvSpPr>
        <dsp:cNvPr id="0" name=""/>
        <dsp:cNvSpPr/>
      </dsp:nvSpPr>
      <dsp:spPr>
        <a:xfrm>
          <a:off x="1440163" y="1644947"/>
          <a:ext cx="4966783" cy="1147084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/>
            <a:t>Аҳоли турмуш даражасини акс эттирувчи кўрсаткичларни 3 гуруҳга ажратиш мкмкин:</a:t>
          </a:r>
          <a:endParaRPr lang="ru-RU" sz="2400" b="1" kern="1200" dirty="0"/>
        </a:p>
      </dsp:txBody>
      <dsp:txXfrm>
        <a:off x="1440163" y="1644947"/>
        <a:ext cx="4966783" cy="1147084"/>
      </dsp:txXfrm>
    </dsp:sp>
    <dsp:sp modelId="{9046EA1B-9F7B-49C7-B5ED-20B8D154D2CD}">
      <dsp:nvSpPr>
        <dsp:cNvPr id="0" name=""/>
        <dsp:cNvSpPr/>
      </dsp:nvSpPr>
      <dsp:spPr>
        <a:xfrm>
          <a:off x="526" y="3273807"/>
          <a:ext cx="2294168" cy="1147084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даромад </a:t>
          </a:r>
          <a:endParaRPr lang="ru-RU" sz="3200" kern="1200" dirty="0"/>
        </a:p>
      </dsp:txBody>
      <dsp:txXfrm>
        <a:off x="526" y="3273807"/>
        <a:ext cx="2294168" cy="1147084"/>
      </dsp:txXfrm>
    </dsp:sp>
    <dsp:sp modelId="{F4162F01-FBC5-46F8-9111-2196FEDDE393}">
      <dsp:nvSpPr>
        <dsp:cNvPr id="0" name=""/>
        <dsp:cNvSpPr/>
      </dsp:nvSpPr>
      <dsp:spPr>
        <a:xfrm>
          <a:off x="2776471" y="3273807"/>
          <a:ext cx="2294168" cy="1147084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истеъмол</a:t>
          </a:r>
          <a:endParaRPr lang="ru-RU" sz="3200" kern="1200" dirty="0"/>
        </a:p>
      </dsp:txBody>
      <dsp:txXfrm>
        <a:off x="2776471" y="3273807"/>
        <a:ext cx="2294168" cy="1147084"/>
      </dsp:txXfrm>
    </dsp:sp>
    <dsp:sp modelId="{2E637C64-5479-403A-8B01-E4ADDB341F8B}">
      <dsp:nvSpPr>
        <dsp:cNvPr id="0" name=""/>
        <dsp:cNvSpPr/>
      </dsp:nvSpPr>
      <dsp:spPr>
        <a:xfrm>
          <a:off x="5552415" y="3273807"/>
          <a:ext cx="2294168" cy="1147084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яшаш шароити</a:t>
          </a:r>
          <a:endParaRPr lang="ru-RU" sz="3200" kern="1200" dirty="0"/>
        </a:p>
      </dsp:txBody>
      <dsp:txXfrm>
        <a:off x="5552415" y="3273807"/>
        <a:ext cx="2294168" cy="1147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9047D4-DB96-405A-AE14-167C299C9EBD}">
      <dsp:nvSpPr>
        <dsp:cNvPr id="0" name=""/>
        <dsp:cNvSpPr/>
      </dsp:nvSpPr>
      <dsp:spPr>
        <a:xfrm>
          <a:off x="1693712" y="316991"/>
          <a:ext cx="4096512" cy="4096512"/>
        </a:xfrm>
        <a:prstGeom prst="pie">
          <a:avLst>
            <a:gd name="adj1" fmla="val 16200000"/>
            <a:gd name="adj2" fmla="val 180000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2.Унинг ижтимоий гуруҳларига нисбатан;</a:t>
          </a:r>
          <a:endParaRPr lang="ru-RU" sz="1900" kern="1200" dirty="0"/>
        </a:p>
      </dsp:txBody>
      <dsp:txXfrm>
        <a:off x="3852672" y="1185062"/>
        <a:ext cx="1463040" cy="1219200"/>
      </dsp:txXfrm>
    </dsp:sp>
    <dsp:sp modelId="{05E77563-D79F-40DE-9732-209A44320F4B}">
      <dsp:nvSpPr>
        <dsp:cNvPr id="0" name=""/>
        <dsp:cNvSpPr/>
      </dsp:nvSpPr>
      <dsp:spPr>
        <a:xfrm>
          <a:off x="1609343" y="463295"/>
          <a:ext cx="4096512" cy="4096512"/>
        </a:xfrm>
        <a:prstGeom prst="pie">
          <a:avLst>
            <a:gd name="adj1" fmla="val 1800000"/>
            <a:gd name="adj2" fmla="val 9000000"/>
          </a:avLst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3.Ҳар хил даромадга эга бўлган уй хўжаликларига нисбатан</a:t>
          </a:r>
          <a:endParaRPr lang="ru-RU" sz="1900" kern="1200" dirty="0"/>
        </a:p>
      </dsp:txBody>
      <dsp:txXfrm>
        <a:off x="2584703" y="3121152"/>
        <a:ext cx="2194560" cy="1072896"/>
      </dsp:txXfrm>
    </dsp:sp>
    <dsp:sp modelId="{B6383D74-CBDB-4104-B0C2-F3AD3873C75C}">
      <dsp:nvSpPr>
        <dsp:cNvPr id="0" name=""/>
        <dsp:cNvSpPr/>
      </dsp:nvSpPr>
      <dsp:spPr>
        <a:xfrm>
          <a:off x="1524975" y="316991"/>
          <a:ext cx="4096512" cy="4096512"/>
        </a:xfrm>
        <a:prstGeom prst="pie">
          <a:avLst>
            <a:gd name="adj1" fmla="val 9000000"/>
            <a:gd name="adj2" fmla="val 1620000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dirty="0" smtClean="0"/>
            <a:t>1.Барча аҳолига нисбатан;</a:t>
          </a:r>
          <a:endParaRPr lang="ru-RU" sz="1900" kern="1200" dirty="0"/>
        </a:p>
      </dsp:txBody>
      <dsp:txXfrm>
        <a:off x="1999487" y="1185062"/>
        <a:ext cx="1463040" cy="1219200"/>
      </dsp:txXfrm>
    </dsp:sp>
    <dsp:sp modelId="{4EA9C2DA-2EA4-4B12-ADE4-C7470E697B8F}">
      <dsp:nvSpPr>
        <dsp:cNvPr id="0" name=""/>
        <dsp:cNvSpPr/>
      </dsp:nvSpPr>
      <dsp:spPr>
        <a:xfrm>
          <a:off x="1440457" y="63398"/>
          <a:ext cx="4603699" cy="460369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6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C4400-73FB-48A7-BCC7-CEE9AF2F563A}">
      <dsp:nvSpPr>
        <dsp:cNvPr id="0" name=""/>
        <dsp:cNvSpPr/>
      </dsp:nvSpPr>
      <dsp:spPr>
        <a:xfrm>
          <a:off x="1355750" y="209443"/>
          <a:ext cx="4603699" cy="460369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6">
            <a:shade val="90000"/>
            <a:hueOff val="0"/>
            <a:satOff val="-44335"/>
            <a:lumOff val="273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4E3E3-6061-4799-A558-69F76A622499}">
      <dsp:nvSpPr>
        <dsp:cNvPr id="0" name=""/>
        <dsp:cNvSpPr/>
      </dsp:nvSpPr>
      <dsp:spPr>
        <a:xfrm>
          <a:off x="1271043" y="63398"/>
          <a:ext cx="4603699" cy="460369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6">
            <a:shade val="90000"/>
            <a:hueOff val="0"/>
            <a:satOff val="-88670"/>
            <a:lumOff val="547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206D902-117F-432C-B9C4-8B3379AAB8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993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59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>
              <a:defRPr kumimoji="1" sz="1200">
                <a:latin typeface="Times New Roman" pitchFamily="18" charset="0"/>
              </a:defRPr>
            </a:lvl1pPr>
          </a:lstStyle>
          <a:p>
            <a:pPr>
              <a:defRPr/>
            </a:pPr>
            <a:fld id="{0719B29D-013A-49C1-AC57-0E8485E772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7738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31314C74-E49D-4EE2-A6BF-0536A46F3F4E}" type="slidenum">
              <a:rPr lang="ru-RU" altLang="ru-RU" smtClean="0">
                <a:latin typeface="Times New Roman" pitchFamily="18" charset="0"/>
              </a:rPr>
              <a:pPr/>
              <a:t>1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mtClean="0"/>
              <a:t>Используйте этот шаблон для создания страниц рабочей группў или проекта в </a:t>
            </a:r>
            <a:r>
              <a:rPr lang="ru-RU" altLang="ru-RU" noProof="1" smtClean="0"/>
              <a:t>интрасети</a:t>
            </a:r>
            <a:r>
              <a:rPr lang="ru-RU" altLang="ru-RU" smtClean="0"/>
              <a:t>.  Измените содержание, добавив свою информацию. Можно также изменить структуру узла, добавив или удалив слайдў.  Элементў управления перемещением по страницам находятся в образце слайдов.  Чтобў изменить их, вўберите пункт </a:t>
            </a:r>
            <a:r>
              <a:rPr lang="ru-RU" altLang="ru-RU" b="1" smtClean="0"/>
              <a:t>Образец</a:t>
            </a:r>
            <a:r>
              <a:rPr lang="ru-RU" altLang="ru-RU" smtClean="0"/>
              <a:t> из меню </a:t>
            </a:r>
            <a:r>
              <a:rPr lang="ru-RU" altLang="ru-RU" b="1" smtClean="0"/>
              <a:t>Вид</a:t>
            </a:r>
            <a:r>
              <a:rPr lang="ru-RU" altLang="ru-RU" smtClean="0"/>
              <a:t> и вўполните команду </a:t>
            </a:r>
            <a:r>
              <a:rPr lang="ru-RU" altLang="ru-RU" b="1" smtClean="0"/>
              <a:t>Образец слайдов</a:t>
            </a:r>
            <a:r>
              <a:rPr lang="ru-RU" altLang="ru-RU" smtClean="0"/>
              <a:t>.  Чтобў добавить, удалить или изменить </a:t>
            </a:r>
            <a:r>
              <a:rPr lang="ru-RU" altLang="ru-RU" noProof="1" smtClean="0"/>
              <a:t>гиперссўлки</a:t>
            </a:r>
            <a:r>
              <a:rPr lang="ru-RU" altLang="ru-RU" smtClean="0"/>
              <a:t>, вўберите текст или объект, а затем вўполните команду </a:t>
            </a:r>
            <a:r>
              <a:rPr lang="ru-RU" altLang="ru-RU" b="1" noProof="1" smtClean="0"/>
              <a:t>Гиперссўлка</a:t>
            </a:r>
            <a:r>
              <a:rPr lang="ru-RU" altLang="ru-RU" smtClean="0"/>
              <a:t> из меню </a:t>
            </a:r>
            <a:r>
              <a:rPr lang="ru-RU" altLang="ru-RU" b="1" smtClean="0"/>
              <a:t>Вставка</a:t>
            </a:r>
            <a:r>
              <a:rPr lang="ru-RU" altLang="ru-RU" smtClean="0"/>
              <a:t>.</a:t>
            </a:r>
          </a:p>
          <a:p>
            <a:pPr eaLnBrk="1" hangingPunct="1"/>
            <a:endParaRPr lang="ru-RU" altLang="ru-RU" smtClean="0"/>
          </a:p>
          <a:p>
            <a:pPr eaLnBrk="1" hangingPunct="1"/>
            <a:r>
              <a:rPr lang="ru-RU" altLang="ru-RU" smtClean="0"/>
              <a:t>После завершения работў над узлом удалите эти заметки для уменьшения размера готовўх HTML-файлов.</a:t>
            </a:r>
          </a:p>
          <a:p>
            <a:pPr eaLnBrk="1" hangingPunct="1"/>
            <a:endParaRPr lang="ru-RU" altLang="ru-RU" smtClean="0"/>
          </a:p>
          <a:p>
            <a:pPr eaLnBrk="1" hangingPunct="1"/>
            <a:r>
              <a:rPr lang="ru-RU" altLang="ru-RU" smtClean="0"/>
              <a:t>Дополнительнўе сведения можно получить у мастера ответов по следующим запросам:</a:t>
            </a:r>
          </a:p>
          <a:p>
            <a:pPr eaLnBrk="1" hangingPunct="1">
              <a:buFontTx/>
              <a:buChar char="•"/>
            </a:pPr>
            <a:r>
              <a:rPr lang="ru-RU" altLang="ru-RU" smtClean="0"/>
              <a:t>Образец слайдов</a:t>
            </a:r>
          </a:p>
          <a:p>
            <a:pPr eaLnBrk="1" hangingPunct="1">
              <a:buFontTx/>
              <a:buChar char="•"/>
            </a:pPr>
            <a:r>
              <a:rPr lang="ru-RU" altLang="ru-RU" noProof="1" smtClean="0"/>
              <a:t>Гиперссўлки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0CEFB49-17F8-437F-90EE-771567017ACE}" type="slidenum">
              <a:rPr lang="ru-RU" altLang="ru-RU" smtClean="0">
                <a:latin typeface="Times New Roman" pitchFamily="18" charset="0"/>
              </a:rPr>
              <a:pPr/>
              <a:t>2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mtClean="0"/>
              <a:t>Используйте этот шаблон для создания страниц рабочей группў или проекта в </a:t>
            </a:r>
            <a:r>
              <a:rPr lang="ru-RU" altLang="ru-RU" noProof="1" smtClean="0"/>
              <a:t>интрасети</a:t>
            </a:r>
            <a:r>
              <a:rPr lang="ru-RU" altLang="ru-RU" smtClean="0"/>
              <a:t>.  Измените содержание, добавив свою информацию. Можно также изменить структуру узла, добавив или удалив слайдў.  Элементў управления перемещением по страницам находятся в образце слайдов.  Чтобў изменить их, вўберите пункт </a:t>
            </a:r>
            <a:r>
              <a:rPr lang="ru-RU" altLang="ru-RU" b="1" smtClean="0"/>
              <a:t>Образец</a:t>
            </a:r>
            <a:r>
              <a:rPr lang="ru-RU" altLang="ru-RU" smtClean="0"/>
              <a:t> из меню </a:t>
            </a:r>
            <a:r>
              <a:rPr lang="ru-RU" altLang="ru-RU" b="1" smtClean="0"/>
              <a:t>Вид</a:t>
            </a:r>
            <a:r>
              <a:rPr lang="ru-RU" altLang="ru-RU" smtClean="0"/>
              <a:t> и вўполните команду </a:t>
            </a:r>
            <a:r>
              <a:rPr lang="ru-RU" altLang="ru-RU" b="1" smtClean="0"/>
              <a:t>Образец слайдов</a:t>
            </a:r>
            <a:r>
              <a:rPr lang="ru-RU" altLang="ru-RU" smtClean="0"/>
              <a:t>.  Чтобў добавить, удалить или изменить </a:t>
            </a:r>
            <a:r>
              <a:rPr lang="ru-RU" altLang="ru-RU" noProof="1" smtClean="0"/>
              <a:t>гиперссўлки</a:t>
            </a:r>
            <a:r>
              <a:rPr lang="ru-RU" altLang="ru-RU" smtClean="0"/>
              <a:t>, вўберите текст или объект, а затем вўполните команду </a:t>
            </a:r>
            <a:r>
              <a:rPr lang="ru-RU" altLang="ru-RU" b="1" noProof="1" smtClean="0"/>
              <a:t>Гиперссўлка</a:t>
            </a:r>
            <a:r>
              <a:rPr lang="ru-RU" altLang="ru-RU" smtClean="0"/>
              <a:t> из меню </a:t>
            </a:r>
            <a:r>
              <a:rPr lang="ru-RU" altLang="ru-RU" b="1" smtClean="0"/>
              <a:t>Вставка</a:t>
            </a:r>
            <a:r>
              <a:rPr lang="ru-RU" altLang="ru-RU" smtClean="0"/>
              <a:t>.</a:t>
            </a:r>
          </a:p>
          <a:p>
            <a:pPr eaLnBrk="1" hangingPunct="1"/>
            <a:endParaRPr lang="ru-RU" altLang="ru-RU" smtClean="0"/>
          </a:p>
          <a:p>
            <a:pPr eaLnBrk="1" hangingPunct="1"/>
            <a:r>
              <a:rPr lang="ru-RU" altLang="ru-RU" smtClean="0"/>
              <a:t>После завершения работў над узлом удалите эти заметки для уменьшения размера готовўх HTML-файлов.</a:t>
            </a:r>
          </a:p>
          <a:p>
            <a:pPr eaLnBrk="1" hangingPunct="1"/>
            <a:endParaRPr lang="ru-RU" altLang="ru-RU" smtClean="0"/>
          </a:p>
          <a:p>
            <a:pPr eaLnBrk="1" hangingPunct="1"/>
            <a:r>
              <a:rPr lang="ru-RU" altLang="ru-RU" smtClean="0"/>
              <a:t>Дополнительнўе сведения можно получить у мастера ответов по следующим запросам:</a:t>
            </a:r>
          </a:p>
          <a:p>
            <a:pPr eaLnBrk="1" hangingPunct="1">
              <a:buFontTx/>
              <a:buChar char="•"/>
            </a:pPr>
            <a:r>
              <a:rPr lang="ru-RU" altLang="ru-RU" smtClean="0"/>
              <a:t>Образец слайдов</a:t>
            </a:r>
          </a:p>
          <a:p>
            <a:pPr eaLnBrk="1" hangingPunct="1">
              <a:buFontTx/>
              <a:buChar char="•"/>
            </a:pPr>
            <a:r>
              <a:rPr lang="ru-RU" altLang="ru-RU" noProof="1" smtClean="0"/>
              <a:t>Гиперссўлки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3A306066-F8B3-4CA7-BD38-5CD13FB06CD2}" type="slidenum">
              <a:rPr lang="ru-RU" altLang="ru-RU" smtClean="0">
                <a:latin typeface="Times New Roman" pitchFamily="18" charset="0"/>
              </a:rPr>
              <a:pPr/>
              <a:t>3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979C50-DD46-442F-B061-7581D7C8A10F}" type="slidenum">
              <a:rPr lang="ru-RU" altLang="ru-RU" smtClean="0">
                <a:latin typeface="Times New Roman" pitchFamily="18" charset="0"/>
              </a:rPr>
              <a:pPr/>
              <a:t>4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74566B2-58A4-4300-AB50-754A8E50D108}" type="slidenum">
              <a:rPr lang="ru-RU" altLang="ru-RU" smtClean="0">
                <a:latin typeface="Times New Roman" pitchFamily="18" charset="0"/>
              </a:rPr>
              <a:pPr/>
              <a:t>5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r>
              <a:rPr lang="uz-Cyrl-UZ" altLang="ru-RU" smtClean="0"/>
              <a:t>апавпавпвапвапавп</a:t>
            </a:r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15ED1DB-74E6-46B1-8DD1-0C0E1C49D905}" type="slidenum">
              <a:rPr lang="ru-RU" altLang="ru-RU" smtClean="0">
                <a:latin typeface="Times New Roman" pitchFamily="18" charset="0"/>
              </a:rPr>
              <a:pPr/>
              <a:t>6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85CB567-FAB6-4A52-8C50-825A76366255}" type="slidenum">
              <a:rPr lang="ru-RU" altLang="ru-RU" smtClean="0">
                <a:latin typeface="Times New Roman" pitchFamily="18" charset="0"/>
              </a:rPr>
              <a:pPr/>
              <a:t>7</a:t>
            </a:fld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EAA7846-CB8A-48E1-8FB0-D9D73494EC90}" type="slidenum">
              <a:rPr lang="ru-RU" altLang="ru-RU" smtClean="0">
                <a:latin typeface="Times New Roman" pitchFamily="18" charset="0"/>
              </a:rPr>
              <a:pPr/>
              <a:t>8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EAA7846-CB8A-48E1-8FB0-D9D73494EC90}" type="slidenum">
              <a:rPr lang="ru-RU" altLang="ru-RU" smtClean="0">
                <a:latin typeface="Times New Roman" pitchFamily="18" charset="0"/>
              </a:rPr>
              <a:pPr/>
              <a:t>9</a:t>
            </a:fld>
            <a:endParaRPr lang="ru-RU" altLang="ru-RU" smtClean="0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9B80F49-44B2-4638-AA76-08581C6DAC66}" type="slidenum">
              <a:rPr lang="ru-RU" altLang="ru-RU" smtClean="0">
                <a:latin typeface="Times New Roman" pitchFamily="18" charset="0"/>
              </a:rPr>
              <a:pPr/>
              <a:t>10</a:t>
            </a:fld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620B9CC-4A13-4B18-8CC3-0B2BDFD87334}" type="slidenum">
              <a:rPr lang="ru-RU" altLang="ru-RU" smtClean="0">
                <a:latin typeface="Times New Roman" pitchFamily="18" charset="0"/>
              </a:rPr>
              <a:pPr/>
              <a:t>11</a:t>
            </a:fld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82CBC33-B8A6-4BE7-B6FA-3584F8E54CD7}" type="slidenum">
              <a:rPr lang="ru-RU" altLang="ru-RU" smtClean="0">
                <a:latin typeface="Times New Roman" pitchFamily="18" charset="0"/>
              </a:rPr>
              <a:pPr/>
              <a:t>12</a:t>
            </a:fld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2325" y="2130425"/>
            <a:ext cx="932815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6238" y="3886200"/>
            <a:ext cx="768032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3C71D-18C4-4AB2-BEC1-37A7EE845E1C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0078253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8DBB1-42EB-4F19-B836-79C173086C3D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400689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775" y="4406900"/>
            <a:ext cx="932656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66775" y="2906713"/>
            <a:ext cx="932656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557DB-D2C6-4155-8DD8-7F48E10DEE9C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0961259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00400" y="1676400"/>
            <a:ext cx="3695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048500" y="1676400"/>
            <a:ext cx="36957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336CC-E098-4FDE-831A-E585326B4803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4988034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275" y="274638"/>
            <a:ext cx="987425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9275" y="1535113"/>
            <a:ext cx="48482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9275" y="2174875"/>
            <a:ext cx="48482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73713" y="1535113"/>
            <a:ext cx="48498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573713" y="2174875"/>
            <a:ext cx="48498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11214-82E0-4DC3-9078-3C8D92CAE00D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4594875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C4F5D-C430-41E9-BC5B-F96AE0B2C301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2836748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7C2A0-3BE3-4DD1-A7F8-8FACA8B664D1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9749144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275" y="273050"/>
            <a:ext cx="3609975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9425" y="273050"/>
            <a:ext cx="61341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49275" y="1435100"/>
            <a:ext cx="360997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210BC-BB2A-41FC-B591-9C63B3EF917C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7368385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1063" y="4800600"/>
            <a:ext cx="6583362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151063" y="612775"/>
            <a:ext cx="658336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51063" y="5367338"/>
            <a:ext cx="658336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A8499-DB46-492D-9417-FB3FFCBF1C93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3670609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A0D08-21C6-40BB-A7FD-BF8C863210D6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7420777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58250" y="914400"/>
            <a:ext cx="1885950" cy="5562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200400" y="914400"/>
            <a:ext cx="5505450" cy="5562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28F99-516F-4B2F-A989-36D8DFC24A6B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00391027"/>
      </p:ext>
    </p:extLst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0400" y="914400"/>
            <a:ext cx="7543800" cy="531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200400" y="1676400"/>
            <a:ext cx="7543800" cy="48006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2A3C6-4314-4F34-B5FE-254629581979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543044"/>
      </p:ext>
    </p:extLst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0400" y="914400"/>
            <a:ext cx="7543800" cy="53181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3200400" y="1676400"/>
            <a:ext cx="3695700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048500" y="1676400"/>
            <a:ext cx="3695700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F621C-53EC-4390-B123-2C931CB45062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026122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" Target="../slides/slide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" Target="../slides/slide6.xml"/><Relationship Id="rId2" Type="http://schemas.openxmlformats.org/officeDocument/2006/relationships/slideLayout" Target="../slideLayouts/slideLayout2.xml"/><Relationship Id="rId16" Type="http://schemas.openxmlformats.org/officeDocument/2006/relationships/slide" Target="../slides/slide3.xml"/><Relationship Id="rId20" Type="http://schemas.openxmlformats.org/officeDocument/2006/relationships/slide" Target="../slides/slide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" Target="../slides/slide1.xml"/><Relationship Id="rId10" Type="http://schemas.openxmlformats.org/officeDocument/2006/relationships/slideLayout" Target="../slideLayouts/slideLayout10.xml"/><Relationship Id="rId19" Type="http://schemas.openxmlformats.org/officeDocument/2006/relationships/slide" Target="../slides/slide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blackWhite">
          <a:xfrm>
            <a:off x="0" y="304800"/>
            <a:ext cx="2971800" cy="63246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>
              <a:latin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6629400"/>
            <a:ext cx="2971800" cy="228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>
              <a:latin typeface="Times New Roman" pitchFamily="18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2971800" cy="304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blackWhite">
          <a:xfrm>
            <a:off x="2971800" y="0"/>
            <a:ext cx="7999413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blackWhite">
          <a:xfrm>
            <a:off x="2971800" y="6627813"/>
            <a:ext cx="8001000" cy="230187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kumimoji="1" lang="ru-RU" altLang="ru-RU" sz="2400" smtClean="0">
              <a:latin typeface="Times New Roman" pitchFamily="18" charset="0"/>
            </a:endParaRPr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dt" sz="half" idx="2"/>
          </p:nvPr>
        </p:nvSpPr>
        <p:spPr bwMode="blackWhite">
          <a:xfrm>
            <a:off x="8305800" y="6629400"/>
            <a:ext cx="2286000" cy="228600"/>
          </a:xfrm>
          <a:prstGeom prst="rect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6024" name="Rectangle 8"/>
          <p:cNvSpPr>
            <a:spLocks noGrp="1" noChangeArrowheads="1"/>
          </p:cNvSpPr>
          <p:nvPr>
            <p:ph type="ftr" sz="quarter" idx="3"/>
          </p:nvPr>
        </p:nvSpPr>
        <p:spPr bwMode="blackWhite">
          <a:xfrm>
            <a:off x="2971800" y="6629400"/>
            <a:ext cx="5334000" cy="228600"/>
          </a:xfrm>
          <a:prstGeom prst="rect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6025" name="Rectangle 9"/>
          <p:cNvSpPr>
            <a:spLocks noGrp="1" noChangeArrowheads="1"/>
          </p:cNvSpPr>
          <p:nvPr>
            <p:ph type="sldNum" sz="quarter" idx="4"/>
          </p:nvPr>
        </p:nvSpPr>
        <p:spPr bwMode="blackWhite">
          <a:xfrm>
            <a:off x="10591800" y="6629400"/>
            <a:ext cx="381000" cy="228600"/>
          </a:xfrm>
          <a:prstGeom prst="rect">
            <a:avLst/>
          </a:prstGeom>
          <a:solidFill>
            <a:schemeClr val="tx2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A260179-DA7E-4208-92ED-EFD7A2E1CDD7}" type="slidenum">
              <a:rPr lang="ru-RU"/>
              <a:pPr>
                <a:defRPr/>
              </a:pPr>
              <a:t>‹#›</a:t>
            </a:fld>
            <a:endParaRPr lang="ru-RU">
              <a:latin typeface="+mn-lt"/>
            </a:endParaRPr>
          </a:p>
        </p:txBody>
      </p:sp>
      <p:sp>
        <p:nvSpPr>
          <p:cNvPr id="1034" name="Rectangle 10">
            <a:hlinkClick r:id="rId15" action="ppaction://hlinksldjump"/>
          </p:cNvPr>
          <p:cNvSpPr>
            <a:spLocks noChangeArrowheads="1"/>
          </p:cNvSpPr>
          <p:nvPr/>
        </p:nvSpPr>
        <p:spPr bwMode="blackWhite">
          <a:xfrm>
            <a:off x="152400" y="457200"/>
            <a:ext cx="2667000" cy="838200"/>
          </a:xfrm>
          <a:prstGeom prst="rect">
            <a:avLst/>
          </a:prstGeom>
          <a:solidFill>
            <a:schemeClr val="tx1"/>
          </a:solidFill>
          <a:ln w="12700" cap="sq">
            <a:solidFill>
              <a:schemeClr val="hlink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1600" i="1" smtClean="0">
                <a:solidFill>
                  <a:schemeClr val="bg1"/>
                </a:solidFill>
                <a:latin typeface="Times New Roman" pitchFamily="18" charset="0"/>
              </a:rPr>
              <a:t>Вставьте эмблему</a:t>
            </a:r>
          </a:p>
          <a:p>
            <a:pPr algn="ctr" eaLnBrk="1" hangingPunct="1">
              <a:defRPr/>
            </a:pPr>
            <a:r>
              <a:rPr lang="ru-RU" altLang="ru-RU" sz="1600" i="1" smtClean="0">
                <a:solidFill>
                  <a:schemeClr val="bg1"/>
                </a:solidFill>
                <a:latin typeface="Times New Roman" pitchFamily="18" charset="0"/>
              </a:rPr>
              <a:t>рабочей группў</a:t>
            </a:r>
          </a:p>
          <a:p>
            <a:pPr algn="ctr" eaLnBrk="1" hangingPunct="1">
              <a:defRPr/>
            </a:pPr>
            <a:r>
              <a:rPr lang="ru-RU" altLang="ru-RU" sz="1600" i="1" smtClean="0">
                <a:solidFill>
                  <a:schemeClr val="bg1"/>
                </a:solidFill>
                <a:latin typeface="Times New Roman" pitchFamily="18" charset="0"/>
              </a:rPr>
              <a:t> в образце слайдов</a:t>
            </a:r>
          </a:p>
        </p:txBody>
      </p:sp>
      <p:sp>
        <p:nvSpPr>
          <p:cNvPr id="86027" name="Rectangle 11"/>
          <p:cNvSpPr>
            <a:spLocks noChangeArrowheads="1"/>
          </p:cNvSpPr>
          <p:nvPr/>
        </p:nvSpPr>
        <p:spPr bwMode="blackWhite">
          <a:xfrm>
            <a:off x="3200400" y="0"/>
            <a:ext cx="7772400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wrap="none" lIns="92075" tIns="0" rIns="92075" bIns="46038"/>
          <a:lstStyle/>
          <a:p>
            <a:pPr algn="r">
              <a:defRPr/>
            </a:pPr>
            <a:endParaRPr lang="ru-RU" b="1" i="1">
              <a:solidFill>
                <a:srgbClr val="CC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36" name="Group 12"/>
          <p:cNvGrpSpPr>
            <a:grpSpLocks/>
          </p:cNvGrpSpPr>
          <p:nvPr/>
        </p:nvGrpSpPr>
        <p:grpSpPr bwMode="auto">
          <a:xfrm>
            <a:off x="3048000" y="1347788"/>
            <a:ext cx="7924800" cy="100012"/>
            <a:chOff x="1920" y="849"/>
            <a:chExt cx="4992" cy="63"/>
          </a:xfrm>
        </p:grpSpPr>
        <p:sp>
          <p:nvSpPr>
            <p:cNvPr id="1048" name="Rectangle 13"/>
            <p:cNvSpPr>
              <a:spLocks noChangeArrowheads="1"/>
            </p:cNvSpPr>
            <p:nvPr/>
          </p:nvSpPr>
          <p:spPr bwMode="auto">
            <a:xfrm>
              <a:off x="1920" y="849"/>
              <a:ext cx="4992" cy="4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tx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defRPr/>
              </a:pPr>
              <a:endParaRPr lang="ru-RU" altLang="ru-RU" smtClean="0"/>
            </a:p>
          </p:txBody>
        </p:sp>
        <p:sp>
          <p:nvSpPr>
            <p:cNvPr id="1049" name="Rectangle 14"/>
            <p:cNvSpPr>
              <a:spLocks noChangeArrowheads="1"/>
            </p:cNvSpPr>
            <p:nvPr/>
          </p:nvSpPr>
          <p:spPr bwMode="white">
            <a:xfrm>
              <a:off x="1920" y="864"/>
              <a:ext cx="4992" cy="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defRPr/>
              </a:pPr>
              <a:endParaRPr lang="ru-RU" altLang="ru-RU" smtClean="0"/>
            </a:p>
          </p:txBody>
        </p:sp>
      </p:grpSp>
      <p:sp>
        <p:nvSpPr>
          <p:cNvPr id="1037" name="AutoShape 15">
            <a:hlinkClick r:id="rId16" action="ppaction://hlinksldjump" tooltip="Укув максади"/>
          </p:cNvPr>
          <p:cNvSpPr>
            <a:spLocks noChangeArrowheads="1"/>
          </p:cNvSpPr>
          <p:nvPr/>
        </p:nvSpPr>
        <p:spPr bwMode="blackWhite">
          <a:xfrm>
            <a:off x="-201613" y="2924175"/>
            <a:ext cx="3048001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400" b="1" i="1" smtClean="0">
                <a:solidFill>
                  <a:schemeClr val="accent1"/>
                </a:solidFill>
                <a:latin typeface="Times New Roman" pitchFamily="18" charset="0"/>
              </a:rPr>
              <a:t>Укув максади</a:t>
            </a:r>
          </a:p>
        </p:txBody>
      </p:sp>
      <p:sp>
        <p:nvSpPr>
          <p:cNvPr id="1038" name="AutoShape 16">
            <a:hlinkClick r:id="rId17" action="ppaction://hlinksldjump"/>
          </p:cNvPr>
          <p:cNvSpPr>
            <a:spLocks noChangeArrowheads="1"/>
          </p:cNvSpPr>
          <p:nvPr/>
        </p:nvSpPr>
        <p:spPr bwMode="blackWhite">
          <a:xfrm>
            <a:off x="-228600" y="3573463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b="1" i="1" smtClean="0">
                <a:solidFill>
                  <a:schemeClr val="accent1"/>
                </a:solidFill>
                <a:latin typeface="Times New Roman" pitchFamily="18" charset="0"/>
              </a:rPr>
              <a:t>Муаммолар ва ечимлар </a:t>
            </a:r>
          </a:p>
        </p:txBody>
      </p:sp>
      <p:sp>
        <p:nvSpPr>
          <p:cNvPr id="1039" name="AutoShape 17">
            <a:hlinkClick r:id="rId18" action="ppaction://hlinksldjump"/>
          </p:cNvPr>
          <p:cNvSpPr>
            <a:spLocks noChangeArrowheads="1"/>
          </p:cNvSpPr>
          <p:nvPr/>
        </p:nvSpPr>
        <p:spPr bwMode="blackWhite">
          <a:xfrm>
            <a:off x="-228600" y="4149725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400" i="1" smtClean="0">
                <a:solidFill>
                  <a:schemeClr val="accent1"/>
                </a:solidFill>
                <a:latin typeface="Times New Roman" pitchFamily="18" charset="0"/>
              </a:rPr>
              <a:t>Тест</a:t>
            </a:r>
          </a:p>
        </p:txBody>
      </p:sp>
      <p:sp>
        <p:nvSpPr>
          <p:cNvPr id="1040" name="AutoShape 18">
            <a:hlinkClick r:id="" action="ppaction://noaction"/>
          </p:cNvPr>
          <p:cNvSpPr>
            <a:spLocks noChangeArrowheads="1"/>
          </p:cNvSpPr>
          <p:nvPr/>
        </p:nvSpPr>
        <p:spPr bwMode="blackWhite">
          <a:xfrm>
            <a:off x="-228600" y="5300663"/>
            <a:ext cx="3048000" cy="72072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000" b="1" i="1" smtClean="0">
                <a:solidFill>
                  <a:schemeClr val="accent1"/>
                </a:solidFill>
                <a:latin typeface="Times New Roman" pitchFamily="18" charset="0"/>
              </a:rPr>
              <a:t>Фойдаланилган адабиётлар</a:t>
            </a:r>
          </a:p>
        </p:txBody>
      </p:sp>
      <p:sp>
        <p:nvSpPr>
          <p:cNvPr id="1041" name="AutoShape 19">
            <a:hlinkClick r:id="rId19" action="ppaction://hlinksldjump"/>
          </p:cNvPr>
          <p:cNvSpPr>
            <a:spLocks noChangeArrowheads="1"/>
          </p:cNvSpPr>
          <p:nvPr/>
        </p:nvSpPr>
        <p:spPr bwMode="blackWhite">
          <a:xfrm>
            <a:off x="-201613" y="2349500"/>
            <a:ext cx="3048001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400" b="1" i="1" smtClean="0">
                <a:solidFill>
                  <a:schemeClr val="accent1"/>
                </a:solidFill>
                <a:latin typeface="Times New Roman" pitchFamily="18" charset="0"/>
              </a:rPr>
              <a:t>Мавзу режаси</a:t>
            </a:r>
          </a:p>
        </p:txBody>
      </p:sp>
      <p:sp>
        <p:nvSpPr>
          <p:cNvPr id="1042" name="AutoShape 20">
            <a:hlinkClick r:id="rId20" action="ppaction://hlinksldjump" tooltip="Соликларнинг иктисодий мохияти ва объектив зарурлиги"/>
          </p:cNvPr>
          <p:cNvSpPr>
            <a:spLocks noChangeArrowheads="1"/>
          </p:cNvSpPr>
          <p:nvPr/>
        </p:nvSpPr>
        <p:spPr bwMode="blackWhite">
          <a:xfrm>
            <a:off x="-222250" y="1484313"/>
            <a:ext cx="3182938" cy="649287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000" b="1" i="1" smtClean="0">
                <a:solidFill>
                  <a:schemeClr val="accent1"/>
                </a:solidFill>
                <a:latin typeface="Times New Roman" pitchFamily="18" charset="0"/>
              </a:rPr>
              <a:t>Маъруза мавзуси</a:t>
            </a:r>
          </a:p>
        </p:txBody>
      </p:sp>
      <p:sp>
        <p:nvSpPr>
          <p:cNvPr id="1043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3200400" y="914400"/>
            <a:ext cx="75438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altLang="ru-RU" smtClean="0"/>
          </a:p>
        </p:txBody>
      </p:sp>
      <p:sp>
        <p:nvSpPr>
          <p:cNvPr id="104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1676400"/>
            <a:ext cx="7543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1"/>
            <a:r>
              <a:rPr lang="ru-RU" altLang="ru-RU" smtClean="0"/>
              <a:t>Пятый уровень</a:t>
            </a:r>
          </a:p>
        </p:txBody>
      </p:sp>
      <p:sp>
        <p:nvSpPr>
          <p:cNvPr id="1045" name="AutoShape 23">
            <a:hlinkClick r:id="rId18" action="ppaction://hlinksldjump"/>
          </p:cNvPr>
          <p:cNvSpPr>
            <a:spLocks noChangeArrowheads="1"/>
          </p:cNvSpPr>
          <p:nvPr/>
        </p:nvSpPr>
        <p:spPr bwMode="blackWhite">
          <a:xfrm>
            <a:off x="-228600" y="472440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400" i="1" smtClean="0">
                <a:solidFill>
                  <a:schemeClr val="accent1"/>
                </a:solidFill>
                <a:latin typeface="Times New Roman" pitchFamily="18" charset="0"/>
              </a:rPr>
              <a:t>Экономическая игра</a:t>
            </a:r>
          </a:p>
        </p:txBody>
      </p:sp>
      <p:sp>
        <p:nvSpPr>
          <p:cNvPr id="1046" name="Rectangle 24"/>
          <p:cNvSpPr>
            <a:spLocks noChangeArrowheads="1"/>
          </p:cNvSpPr>
          <p:nvPr userDrawn="1"/>
        </p:nvSpPr>
        <p:spPr bwMode="blackWhite">
          <a:xfrm>
            <a:off x="152400" y="457200"/>
            <a:ext cx="2667000" cy="8382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hlink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Соли</a:t>
            </a:r>
            <a:r>
              <a:rPr lang="uz-Cyrl-UZ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қ</a:t>
            </a:r>
            <a:r>
              <a:rPr lang="ru-RU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 ва соли</a:t>
            </a:r>
            <a:r>
              <a:rPr lang="uz-Cyrl-UZ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ққ</a:t>
            </a:r>
            <a:r>
              <a:rPr lang="ru-RU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а</a:t>
            </a:r>
          </a:p>
          <a:p>
            <a:pPr algn="ctr" eaLnBrk="1" hangingPunct="1">
              <a:defRPr/>
            </a:pPr>
            <a:r>
              <a:rPr lang="ru-RU" altLang="ru-RU" sz="2400" b="1" i="1" smtClean="0">
                <a:solidFill>
                  <a:srgbClr val="FF33CC"/>
                </a:solidFill>
                <a:latin typeface="BalticaUzbek" pitchFamily="2" charset="0"/>
              </a:rPr>
              <a:t> тортиш</a:t>
            </a:r>
          </a:p>
        </p:txBody>
      </p:sp>
      <p:sp>
        <p:nvSpPr>
          <p:cNvPr id="1047" name="AutoShape 25"/>
          <p:cNvSpPr>
            <a:spLocks noChangeArrowheads="1"/>
          </p:cNvSpPr>
          <p:nvPr userDrawn="1"/>
        </p:nvSpPr>
        <p:spPr bwMode="blackWhite">
          <a:xfrm>
            <a:off x="-228600" y="472440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80000"/>
              </a:lnSpc>
              <a:spcBef>
                <a:spcPct val="50000"/>
              </a:spcBef>
              <a:defRPr/>
            </a:pPr>
            <a:r>
              <a:rPr lang="ru-RU" altLang="ru-RU" sz="2000" b="1" i="1" smtClean="0">
                <a:solidFill>
                  <a:schemeClr val="accent1"/>
                </a:solidFill>
                <a:latin typeface="Times New Roman" pitchFamily="18" charset="0"/>
              </a:rPr>
              <a:t>Мулохазали машклар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p:transition spd="slow">
    <p:wipe dir="d"/>
  </p:transition>
  <p:hf sldNum="0" hdr="0"/>
  <p:txStyles>
    <p:titleStyle>
      <a:lvl1pPr algn="r" rtl="0" eaLnBrk="0" fontAlgn="base" hangingPunct="0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2pPr>
      <a:lvl3pPr algn="r" rtl="0" eaLnBrk="0" fontAlgn="base" hangingPunct="0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3pPr>
      <a:lvl4pPr algn="r" rtl="0" eaLnBrk="0" fontAlgn="base" hangingPunct="0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4pPr>
      <a:lvl5pPr algn="r" rtl="0" eaLnBrk="0" fontAlgn="base" hangingPunct="0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5pPr>
      <a:lvl6pPr marL="457200" algn="r" rtl="0" fontAlgn="base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6pPr>
      <a:lvl7pPr marL="914400" algn="r" rtl="0" fontAlgn="base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7pPr>
      <a:lvl8pPr marL="1371600" algn="r" rtl="0" fontAlgn="base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8pPr>
      <a:lvl9pPr marL="1828800" algn="r" rtl="0" fontAlgn="base">
        <a:lnSpc>
          <a:spcPct val="80000"/>
        </a:lnSpc>
        <a:spcBef>
          <a:spcPct val="50000"/>
        </a:spcBef>
        <a:spcAft>
          <a:spcPct val="0"/>
        </a:spcAft>
        <a:defRPr sz="3600" i="1">
          <a:solidFill>
            <a:srgbClr val="0000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" Target="slide4.xm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4.xm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2" name="Rectangle 22"/>
          <p:cNvSpPr>
            <a:spLocks noGrp="1" noChangeArrowheads="1"/>
          </p:cNvSpPr>
          <p:nvPr>
            <p:ph type="title"/>
          </p:nvPr>
        </p:nvSpPr>
        <p:spPr>
          <a:xfrm>
            <a:off x="3200400" y="476672"/>
            <a:ext cx="7543800" cy="437685"/>
          </a:xfrm>
        </p:spPr>
        <p:txBody>
          <a:bodyPr/>
          <a:lstStyle/>
          <a:p>
            <a:pPr algn="ctr" eaLnBrk="1" hangingPunct="1"/>
            <a:r>
              <a:rPr lang="ru-RU" altLang="ru-RU" sz="2800" b="1" i="0" dirty="0" err="1" smtClean="0">
                <a:latin typeface="BalticaUzbek" pitchFamily="2" charset="0"/>
              </a:rPr>
              <a:t>Гулистон</a:t>
            </a:r>
            <a:r>
              <a:rPr lang="ru-RU" altLang="ru-RU" sz="2800" b="1" i="0" dirty="0" smtClean="0">
                <a:latin typeface="BalticaUzbek" pitchFamily="2" charset="0"/>
              </a:rPr>
              <a:t> </a:t>
            </a:r>
            <a:r>
              <a:rPr lang="ru-RU" altLang="ru-RU" sz="2800" b="1" i="0" dirty="0" err="1" smtClean="0">
                <a:latin typeface="BalticaUzbek" pitchFamily="2" charset="0"/>
              </a:rPr>
              <a:t>давлат</a:t>
            </a:r>
            <a:r>
              <a:rPr lang="ru-RU" altLang="ru-RU" sz="2800" b="1" i="0" dirty="0" smtClean="0">
                <a:latin typeface="BalticaUzbek" pitchFamily="2" charset="0"/>
              </a:rPr>
              <a:t> </a:t>
            </a:r>
            <a:r>
              <a:rPr lang="ru-RU" altLang="ru-RU" sz="2800" b="1" i="0" dirty="0" err="1" smtClean="0">
                <a:latin typeface="BalticaUzbek" pitchFamily="2" charset="0"/>
              </a:rPr>
              <a:t>университети</a:t>
            </a:r>
            <a:endParaRPr lang="ru-RU" altLang="ru-RU" sz="2800" b="1" i="0" u="sng" dirty="0" smtClean="0">
              <a:solidFill>
                <a:schemeClr val="hlink"/>
              </a:solidFill>
            </a:endParaRPr>
          </a:p>
        </p:txBody>
      </p:sp>
      <p:sp>
        <p:nvSpPr>
          <p:cNvPr id="2053" name="Rectangle 46"/>
          <p:cNvSpPr>
            <a:spLocks noChangeArrowheads="1"/>
          </p:cNvSpPr>
          <p:nvPr/>
        </p:nvSpPr>
        <p:spPr bwMode="blackWhite">
          <a:xfrm>
            <a:off x="2971800" y="6629400"/>
            <a:ext cx="8001000" cy="2286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0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spcBef>
                <a:spcPct val="0"/>
              </a:spcBef>
              <a:buFontTx/>
              <a:buNone/>
            </a:pPr>
            <a:r>
              <a:rPr kumimoji="1" lang="ru-RU" altLang="ru-RU" sz="1400" i="1" dirty="0">
                <a:solidFill>
                  <a:schemeClr val="bg1"/>
                </a:solidFill>
              </a:rPr>
              <a:t>Дата последнего изменения: </a:t>
            </a:r>
            <a:r>
              <a:rPr kumimoji="1" lang="en-US" altLang="ru-RU" sz="1400" i="1" dirty="0" smtClean="0">
                <a:solidFill>
                  <a:schemeClr val="bg1"/>
                </a:solidFill>
              </a:rPr>
              <a:t>09.12.2023</a:t>
            </a:r>
            <a:endParaRPr kumimoji="1" lang="ru-RU" altLang="ru-RU" sz="1400" dirty="0">
              <a:solidFill>
                <a:schemeClr val="bg1"/>
              </a:solidFill>
            </a:endParaRPr>
          </a:p>
        </p:txBody>
      </p:sp>
      <p:sp>
        <p:nvSpPr>
          <p:cNvPr id="2054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 dirty="0" err="1">
                <a:solidFill>
                  <a:srgbClr val="FFFFCC"/>
                </a:solidFill>
              </a:rPr>
              <a:t>Тузувчи</a:t>
            </a:r>
            <a:r>
              <a:rPr lang="ru-RU" altLang="ru-RU" sz="2400" b="1" i="1" dirty="0">
                <a:solidFill>
                  <a:srgbClr val="FFFFCC"/>
                </a:solidFill>
              </a:rPr>
              <a:t>: </a:t>
            </a:r>
            <a:r>
              <a:rPr lang="en-US" altLang="ru-RU" sz="2400" b="1" i="1" dirty="0" err="1" smtClean="0">
                <a:solidFill>
                  <a:srgbClr val="FFFFCC"/>
                </a:solidFill>
              </a:rPr>
              <a:t>Turayeva</a:t>
            </a:r>
            <a:r>
              <a:rPr lang="en-US" altLang="ru-RU" sz="2400" b="1" i="1" dirty="0" smtClean="0">
                <a:solidFill>
                  <a:srgbClr val="FFFFCC"/>
                </a:solidFill>
              </a:rPr>
              <a:t> G</a:t>
            </a:r>
            <a:endParaRPr lang="ru-RU" altLang="ru-RU" sz="2400" b="1" i="1" dirty="0">
              <a:solidFill>
                <a:srgbClr val="FFFFCC"/>
              </a:solidFill>
            </a:endParaRPr>
          </a:p>
        </p:txBody>
      </p:sp>
      <p:grpSp>
        <p:nvGrpSpPr>
          <p:cNvPr id="2057" name="Группа 12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3083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2058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59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733088" y="6381750"/>
            <a:ext cx="250825" cy="28575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60" name="AutoShape 1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467975" y="6381750"/>
            <a:ext cx="274638" cy="287338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61" name="AutoShape 1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019925" y="6308725"/>
            <a:ext cx="576263" cy="288925"/>
          </a:xfrm>
          <a:prstGeom prst="actionButtonHo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62" name="AutoShape 1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96188" y="6308725"/>
            <a:ext cx="576262" cy="288925"/>
          </a:xfrm>
          <a:prstGeom prst="actionButtonForwardNex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63" name="AutoShape 2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6516688" y="6308725"/>
            <a:ext cx="504825" cy="288925"/>
          </a:xfrm>
          <a:prstGeom prst="actionButtonBackPrevious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20" name="Picture 2" descr="C:\Documents and Settings\Admin\Рабочий стол\ffon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1196752"/>
            <a:ext cx="7786688" cy="477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blackWhite">
          <a:xfrm>
            <a:off x="2971800" y="6629400"/>
            <a:ext cx="8001000" cy="2286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0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>
              <a:spcBef>
                <a:spcPct val="0"/>
              </a:spcBef>
              <a:buFontTx/>
              <a:buNone/>
            </a:pPr>
            <a:r>
              <a:rPr kumimoji="1" lang="uz-Cyrl-UZ" altLang="ru-RU" sz="1400">
                <a:solidFill>
                  <a:schemeClr val="bg1"/>
                </a:solidFill>
              </a:rPr>
              <a:t>Тошкент-2011</a:t>
            </a:r>
            <a:endParaRPr kumimoji="1" lang="ru-RU" altLang="ru-RU" sz="1400">
              <a:solidFill>
                <a:schemeClr val="bg1"/>
              </a:solidFill>
            </a:endParaRPr>
          </a:p>
        </p:txBody>
      </p:sp>
      <p:grpSp>
        <p:nvGrpSpPr>
          <p:cNvPr id="3077" name="Группа 10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3089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>
                <a:latin typeface="Arial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00025" y="428625"/>
              <a:ext cx="2571750" cy="8302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268663" y="2416175"/>
            <a:ext cx="7546975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i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Мавзу</a:t>
            </a:r>
            <a:r>
              <a:rPr lang="ru-RU" sz="4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: </a:t>
            </a:r>
            <a:r>
              <a:rPr lang="ru-RU" sz="4800" b="1" i="1" dirty="0" err="1">
                <a:solidFill>
                  <a:srgbClr val="0070C0"/>
                </a:solidFill>
                <a:latin typeface="Times New Roman" pitchFamily="18" charset="0"/>
              </a:rPr>
              <a:t>Аҳоли</a:t>
            </a:r>
            <a:r>
              <a:rPr lang="ru-RU" sz="4800" b="1" i="1" dirty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ru-RU" sz="4800" b="1" i="1" dirty="0" smtClean="0">
                <a:solidFill>
                  <a:srgbClr val="0070C0"/>
                </a:solidFill>
                <a:latin typeface="Times New Roman" pitchFamily="18" charset="0"/>
              </a:rPr>
              <a:t>сони </a:t>
            </a:r>
            <a:r>
              <a:rPr lang="ru-RU" sz="4800" b="1" i="1" dirty="0" err="1">
                <a:solidFill>
                  <a:srgbClr val="0070C0"/>
                </a:solidFill>
                <a:latin typeface="Times New Roman" pitchFamily="18" charset="0"/>
              </a:rPr>
              <a:t>статистикаси</a:t>
            </a:r>
            <a:endParaRPr lang="ru-RU" sz="4800" b="1" i="1" dirty="0">
              <a:solidFill>
                <a:srgbClr val="0070C0"/>
              </a:solidFill>
              <a:latin typeface="Times New Roman" pitchFamily="18" charset="0"/>
            </a:endParaRPr>
          </a:p>
          <a:p>
            <a:pPr algn="ctr">
              <a:defRPr/>
            </a:pPr>
            <a:endParaRPr lang="ru-RU" sz="4800" dirty="0"/>
          </a:p>
        </p:txBody>
      </p:sp>
      <p:grpSp>
        <p:nvGrpSpPr>
          <p:cNvPr id="3079" name="Группа 10"/>
          <p:cNvGrpSpPr>
            <a:grpSpLocks/>
          </p:cNvGrpSpPr>
          <p:nvPr/>
        </p:nvGrpSpPr>
        <p:grpSpPr bwMode="auto">
          <a:xfrm>
            <a:off x="104775" y="357188"/>
            <a:ext cx="2771775" cy="928687"/>
            <a:chOff x="96838" y="357188"/>
            <a:chExt cx="2771775" cy="928687"/>
          </a:xfrm>
        </p:grpSpPr>
        <p:sp>
          <p:nvSpPr>
            <p:cNvPr id="12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200026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3080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FFFFCC"/>
                </a:solidFill>
              </a:rPr>
              <a:t>Аҳоли турмуш даражаси статистикаси</a:t>
            </a:r>
          </a:p>
        </p:txBody>
      </p:sp>
      <p:sp>
        <p:nvSpPr>
          <p:cNvPr id="3081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82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83" name="AutoShape 1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84" name="AutoShape 1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6710363" y="6308725"/>
            <a:ext cx="576262" cy="360363"/>
          </a:xfrm>
          <a:prstGeom prst="actionButtonHo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85" name="AutoShape 19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286625" y="6308725"/>
            <a:ext cx="576263" cy="360363"/>
          </a:xfrm>
          <a:prstGeom prst="actionButtonForwardNex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86" name="AutoShape 2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6207125" y="6308725"/>
            <a:ext cx="504825" cy="360363"/>
          </a:xfrm>
          <a:prstGeom prst="actionButtonBackPrevious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3200400" y="801688"/>
            <a:ext cx="7543800" cy="677862"/>
          </a:xfrm>
        </p:spPr>
        <p:txBody>
          <a:bodyPr/>
          <a:lstStyle/>
          <a:p>
            <a:pPr algn="ctr" eaLnBrk="1" hangingPunct="1"/>
            <a:r>
              <a:rPr lang="uz-Cyrl-UZ" altLang="ru-RU" sz="4800" b="1" dirty="0" smtClean="0">
                <a:solidFill>
                  <a:srgbClr val="0000FF"/>
                </a:solidFill>
              </a:rPr>
              <a:t>Ўқув мақсади</a:t>
            </a:r>
            <a:endParaRPr lang="ru-RU" altLang="ru-RU" sz="4800" b="1" dirty="0" smtClean="0">
              <a:solidFill>
                <a:srgbClr val="0000FF"/>
              </a:solidFill>
            </a:endParaRP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0400" y="1628775"/>
            <a:ext cx="7543800" cy="4800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uz-Cyrl-UZ" altLang="ru-RU" dirty="0" smtClean="0"/>
              <a:t>      </a:t>
            </a:r>
            <a:endParaRPr lang="ru-RU" altLang="ru-RU" dirty="0" smtClean="0"/>
          </a:p>
          <a:p>
            <a:pPr algn="ctr" eaLnBrk="1" hangingPunct="1">
              <a:buFontTx/>
              <a:buNone/>
            </a:pPr>
            <a:r>
              <a:rPr lang="uz-Cyrl-UZ" altLang="ru-RU" dirty="0" smtClean="0"/>
              <a:t> </a:t>
            </a:r>
            <a:r>
              <a:rPr lang="uz-Cyrl-UZ" altLang="ru-RU" sz="4000" b="1" i="1" dirty="0" smtClean="0">
                <a:solidFill>
                  <a:schemeClr val="accent2"/>
                </a:solidFill>
              </a:rPr>
              <a:t>Талабаларда </a:t>
            </a:r>
            <a:r>
              <a:rPr lang="uz-Cyrl-UZ" altLang="ru-RU" sz="4000" b="1" i="1" u="sng" dirty="0" smtClean="0">
                <a:solidFill>
                  <a:srgbClr val="00B0F0"/>
                </a:solidFill>
              </a:rPr>
              <a:t>Аҳоли сони статистикаси </a:t>
            </a:r>
            <a:r>
              <a:rPr lang="uz-Cyrl-UZ" altLang="ru-RU" sz="4000" b="1" i="1" dirty="0" smtClean="0">
                <a:solidFill>
                  <a:schemeClr val="accent2"/>
                </a:solidFill>
              </a:rPr>
              <a:t>моҳияти ва объектив зарурлиги ҳақида тушунча ҳосил қилдириш</a:t>
            </a:r>
            <a:endParaRPr lang="ru-RU" altLang="ru-RU" sz="4000" b="1" i="1" dirty="0" smtClean="0">
              <a:solidFill>
                <a:schemeClr val="accent2"/>
              </a:solidFill>
            </a:endParaRPr>
          </a:p>
        </p:txBody>
      </p:sp>
      <p:grpSp>
        <p:nvGrpSpPr>
          <p:cNvPr id="4102" name="Группа 9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1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4103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 dirty="0" err="1">
                <a:solidFill>
                  <a:srgbClr val="FFFFCC"/>
                </a:solidFill>
              </a:rPr>
              <a:t>Аҳоли</a:t>
            </a:r>
            <a:r>
              <a:rPr lang="ru-RU" altLang="ru-RU" sz="2400" b="1" i="1" dirty="0">
                <a:solidFill>
                  <a:srgbClr val="FFFFCC"/>
                </a:solidFill>
              </a:rPr>
              <a:t> </a:t>
            </a:r>
            <a:r>
              <a:rPr lang="ru-RU" altLang="ru-RU" sz="2400" b="1" i="1" dirty="0" smtClean="0">
                <a:solidFill>
                  <a:srgbClr val="FFFFCC"/>
                </a:solidFill>
              </a:rPr>
              <a:t>сони </a:t>
            </a:r>
            <a:r>
              <a:rPr lang="ru-RU" altLang="ru-RU" sz="2400" b="1" i="1" dirty="0" err="1">
                <a:solidFill>
                  <a:srgbClr val="FFFFCC"/>
                </a:solidFill>
              </a:rPr>
              <a:t>статистикаси</a:t>
            </a:r>
            <a:endParaRPr lang="ru-RU" altLang="ru-RU" sz="2400" b="1" i="1" dirty="0">
              <a:solidFill>
                <a:srgbClr val="FFFFCC"/>
              </a:solidFill>
            </a:endParaRPr>
          </a:p>
        </p:txBody>
      </p:sp>
      <p:sp>
        <p:nvSpPr>
          <p:cNvPr id="4104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5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6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7" name="AutoShape 1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6710363" y="6308725"/>
            <a:ext cx="576262" cy="360363"/>
          </a:xfrm>
          <a:prstGeom prst="actionButtonHo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8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286625" y="6308725"/>
            <a:ext cx="576263" cy="360363"/>
          </a:xfrm>
          <a:prstGeom prst="actionButtonForwardNex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9" name="AutoShape 17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6207125" y="6308725"/>
            <a:ext cx="504825" cy="360363"/>
          </a:xfrm>
          <a:prstGeom prst="actionButtonBackPrevious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124" name="Rectangle 6"/>
          <p:cNvSpPr>
            <a:spLocks noGrp="1" noChangeArrowheads="1"/>
          </p:cNvSpPr>
          <p:nvPr>
            <p:ph type="title"/>
          </p:nvPr>
        </p:nvSpPr>
        <p:spPr>
          <a:xfrm>
            <a:off x="3200400" y="614363"/>
            <a:ext cx="7543800" cy="831850"/>
          </a:xfrm>
        </p:spPr>
        <p:txBody>
          <a:bodyPr/>
          <a:lstStyle/>
          <a:p>
            <a:pPr algn="ctr" eaLnBrk="1" hangingPunct="1"/>
            <a:r>
              <a:rPr lang="ru-RU" altLang="ru-RU" sz="6000" b="1" smtClean="0">
                <a:solidFill>
                  <a:srgbClr val="0000FF"/>
                </a:solidFill>
              </a:rPr>
              <a:t>М</a:t>
            </a:r>
            <a:r>
              <a:rPr lang="uz-Cyrl-UZ" altLang="ru-RU" sz="6000" b="1" smtClean="0">
                <a:solidFill>
                  <a:srgbClr val="0000FF"/>
                </a:solidFill>
              </a:rPr>
              <a:t>авзу </a:t>
            </a:r>
            <a:r>
              <a:rPr lang="ru-RU" altLang="ru-RU" sz="6000" b="1" smtClean="0">
                <a:solidFill>
                  <a:srgbClr val="0000FF"/>
                </a:solidFill>
              </a:rPr>
              <a:t>режаси:</a:t>
            </a:r>
          </a:p>
        </p:txBody>
      </p:sp>
      <p:sp>
        <p:nvSpPr>
          <p:cNvPr id="5125" name="AutoShape 24"/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3541713" y="1773238"/>
            <a:ext cx="6840537" cy="398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5600" indent="-355600">
              <a:spcAft>
                <a:spcPts val="1800"/>
              </a:spcAft>
              <a:buFontTx/>
              <a:buAutoNum type="arabicPeriod"/>
              <a:tabLst>
                <a:tab pos="177800" algn="l"/>
              </a:tabLst>
              <a:defRPr/>
            </a:pP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Аҳоли турмуш даражаси кўрсаткичлари</a:t>
            </a:r>
            <a:endParaRPr lang="ru-RU" sz="2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5600" indent="-355600">
              <a:spcAft>
                <a:spcPts val="1800"/>
              </a:spcAft>
              <a:buFontTx/>
              <a:buAutoNum type="arabicPeriod"/>
              <a:defRPr/>
            </a:pP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Аҳоли даромадларининг шаклланиши ва унинг таркиби</a:t>
            </a:r>
            <a:endParaRPr lang="ru-RU" sz="2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spcAft>
                <a:spcPts val="1800"/>
              </a:spcAft>
              <a:defRPr/>
            </a:pP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Аҳоли истеъмоли. Истеъмол манбалари ва унинг таркиби</a:t>
            </a: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ru-RU" sz="2600" b="1" i="1" dirty="0">
                <a:solidFill>
                  <a:srgbClr val="C00000"/>
                </a:solidFill>
                <a:latin typeface="Times New Roman" pitchFamily="18" charset="0"/>
                <a:hlinkClick r:id="rId3" action="ppaction://hlinksldjump"/>
              </a:rPr>
              <a:t> </a:t>
            </a:r>
            <a:endParaRPr lang="ru-RU" sz="2600" b="1" i="1" dirty="0">
              <a:solidFill>
                <a:srgbClr val="C00000"/>
              </a:solidFill>
              <a:latin typeface="Times New Roman" pitchFamily="18" charset="0"/>
            </a:endParaRPr>
          </a:p>
          <a:p>
            <a:pPr marL="355600" indent="-355600">
              <a:spcAft>
                <a:spcPts val="1800"/>
              </a:spcAft>
              <a:defRPr/>
            </a:pP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</a:rPr>
              <a:t>4. </a:t>
            </a:r>
            <a:r>
              <a:rPr lang="uz-Cyrl-UZ" sz="2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Аҳолининг материал бойликлар ва хизматларни истеъмол қилиш кўрсаткичлари</a:t>
            </a:r>
          </a:p>
        </p:txBody>
      </p:sp>
      <p:grpSp>
        <p:nvGrpSpPr>
          <p:cNvPr id="5127" name="Группа 12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4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5128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 dirty="0" err="1">
                <a:solidFill>
                  <a:srgbClr val="FFFFCC"/>
                </a:solidFill>
              </a:rPr>
              <a:t>Аҳоли</a:t>
            </a:r>
            <a:r>
              <a:rPr lang="ru-RU" altLang="ru-RU" sz="2400" b="1" i="1" dirty="0">
                <a:solidFill>
                  <a:srgbClr val="FFFFCC"/>
                </a:solidFill>
              </a:rPr>
              <a:t> </a:t>
            </a:r>
            <a:r>
              <a:rPr lang="ru-RU" altLang="ru-RU" sz="2400" b="1" i="1" dirty="0" smtClean="0">
                <a:solidFill>
                  <a:srgbClr val="FFFFCC"/>
                </a:solidFill>
              </a:rPr>
              <a:t>сони </a:t>
            </a:r>
            <a:r>
              <a:rPr lang="ru-RU" altLang="ru-RU" sz="2400" b="1" i="1" dirty="0" err="1">
                <a:solidFill>
                  <a:srgbClr val="FFFFCC"/>
                </a:solidFill>
              </a:rPr>
              <a:t>статистикаси</a:t>
            </a:r>
            <a:endParaRPr lang="ru-RU" altLang="ru-RU" sz="2400" b="1" i="1" dirty="0">
              <a:solidFill>
                <a:srgbClr val="FFFFCC"/>
              </a:solidFill>
            </a:endParaRPr>
          </a:p>
        </p:txBody>
      </p:sp>
      <p:sp>
        <p:nvSpPr>
          <p:cNvPr id="5129" name="AutoShape 21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5130" name="AutoShape 1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5131" name="AutoShape 15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148" name="AutoShape 3">
            <a:hlinkClick r:id="rId3" action="ppaction://hlinksldjump"/>
          </p:cNvPr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grpSp>
        <p:nvGrpSpPr>
          <p:cNvPr id="6149" name="Группа 14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6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6150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6151" name="AutoShape 1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6152" name="AutoShape 16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039889" y="288924"/>
          <a:ext cx="7847111" cy="6065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154363" y="5157788"/>
            <a:ext cx="76485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z-Cyrl-UZ" sz="2000" b="1" i="1" u="sng" dirty="0">
                <a:latin typeface="+mn-lt"/>
              </a:rPr>
              <a:t>Шу кўрсаткичларнинг барчаси бутун аҳоли миқёсида ва аҳолининг жон бошига нисбатан ҳисобланади.</a:t>
            </a:r>
            <a:endParaRPr lang="ru-RU" sz="2000" b="1" i="1" u="sng" dirty="0">
              <a:latin typeface="+mn-lt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Дата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227388" y="550863"/>
            <a:ext cx="76438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z-Cyrl-UZ" b="1" u="sng" dirty="0">
                <a:solidFill>
                  <a:srgbClr val="0070C0"/>
                </a:solidFill>
                <a:latin typeface="+mj-lt"/>
              </a:rPr>
              <a:t>Турмуш даражасини 3 хил йўналишда ўрганиш мумкин:</a:t>
            </a:r>
            <a:endParaRPr lang="ru-RU" b="1" u="sng" dirty="0">
              <a:solidFill>
                <a:srgbClr val="0070C0"/>
              </a:solidFill>
              <a:latin typeface="+mj-lt"/>
            </a:endParaRPr>
          </a:p>
          <a:p>
            <a:pPr algn="ctr">
              <a:defRPr/>
            </a:pPr>
            <a:endParaRPr lang="ru-RU" b="1" u="sng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7173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grpSp>
        <p:nvGrpSpPr>
          <p:cNvPr id="7174" name="Группа 20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22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7175" name="AutoShape 5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7176" name="AutoShape 59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7177" name="AutoShape 3">
            <a:hlinkClick r:id="rId3" action="ppaction://hlinksldjump"/>
          </p:cNvPr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3276550" y="1296084"/>
          <a:ext cx="73152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268" name="TextBox 10"/>
          <p:cNvSpPr txBox="1">
            <a:spLocks noChangeArrowheads="1"/>
          </p:cNvSpPr>
          <p:nvPr/>
        </p:nvSpPr>
        <p:spPr bwMode="auto">
          <a:xfrm>
            <a:off x="3200400" y="260648"/>
            <a:ext cx="7572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z-Cyrl-UZ" altLang="ru-RU" sz="1800" b="1" u="sng" dirty="0" smtClean="0">
                <a:latin typeface="+mn-lt"/>
              </a:rPr>
              <a:t>Турмуш даражасини ифодаловчи кўрсаткичларни шартли равишда ўлчов турларига қараб қуйидаги гуруҳларга ажратиш мумкин:</a:t>
            </a:r>
            <a:endParaRPr lang="ru-RU" altLang="ru-RU" sz="1800" b="1" u="sng" dirty="0">
              <a:latin typeface="+mn-lt"/>
            </a:endParaRP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 bwMode="auto">
          <a:xfrm>
            <a:off x="3414713" y="1052736"/>
            <a:ext cx="7286625" cy="1357312"/>
          </a:xfrm>
          <a:prstGeom prst="round2Diag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557588" y="1172915"/>
            <a:ext cx="70008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444500" algn="just">
              <a:defRPr/>
            </a:pPr>
            <a:r>
              <a:rPr lang="uz-Cyrl-UZ" sz="2000" b="1" u="sng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Синтетик қиймат кўрсаткичлари</a:t>
            </a:r>
            <a:r>
              <a:rPr lang="uz-Cyrl-UZ" sz="2000" dirty="0" smtClean="0">
                <a:solidFill>
                  <a:schemeClr val="bg1"/>
                </a:solidFill>
                <a:latin typeface="+mj-lt"/>
              </a:rPr>
              <a:t> (ЯИМ, истеъмол фонди, аҳолининг жами даромадлари ва ҳ.к.)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 bwMode="auto">
          <a:xfrm>
            <a:off x="3456359" y="2708920"/>
            <a:ext cx="7286625" cy="1357313"/>
          </a:xfrm>
          <a:prstGeom prst="round2Diag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599234" y="2780358"/>
            <a:ext cx="700087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uz-Cyrl-UZ" sz="2000" b="1" dirty="0">
                <a:solidFill>
                  <a:srgbClr val="FFFF00"/>
                </a:solidFill>
                <a:latin typeface="+mj-lt"/>
              </a:rPr>
              <a:t>       </a:t>
            </a:r>
            <a:r>
              <a:rPr lang="uz-Cyrl-UZ" sz="2000" b="1" u="sng" dirty="0" smtClean="0">
                <a:solidFill>
                  <a:srgbClr val="FFFF00"/>
                </a:solidFill>
                <a:latin typeface="+mj-lt"/>
              </a:rPr>
              <a:t>Физик кўрсаткичлар</a:t>
            </a:r>
            <a:r>
              <a:rPr lang="uz-Cyrl-UZ" sz="20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uz-Cyrl-UZ" sz="2000" dirty="0">
                <a:solidFill>
                  <a:schemeClr val="bg1"/>
                </a:solidFill>
                <a:latin typeface="+mj-lt"/>
              </a:rPr>
              <a:t>– </a:t>
            </a:r>
            <a:r>
              <a:rPr lang="uz-Cyrl-UZ" sz="2000" dirty="0" smtClean="0">
                <a:solidFill>
                  <a:schemeClr val="bg1"/>
                </a:solidFill>
                <a:latin typeface="+mj-lt"/>
              </a:rPr>
              <a:t>аниқ материал бойликларни истеъмоли ҳажмини ифодаловчи кўрсаткичлар (шахсий мулк билан таъминланиш даражаси, озиқ-овқат маҳсулотлар истеъмоли, ташилган йўловчилар сони ва ҳ.к.)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1273" name="Группа 15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7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11274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37300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1276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1277" name="AutoShape 1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1278" name="AutoShape 3">
            <a:hlinkClick r:id="rId3" action="ppaction://hlinksldjump"/>
          </p:cNvPr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 bwMode="auto">
          <a:xfrm>
            <a:off x="3456359" y="4365104"/>
            <a:ext cx="7286625" cy="1728192"/>
          </a:xfrm>
          <a:prstGeom prst="round2DiagRect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3622675" y="4481825"/>
            <a:ext cx="700087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uz-Cyrl-UZ" sz="2000" b="1" dirty="0">
                <a:solidFill>
                  <a:srgbClr val="FFFF00"/>
                </a:solidFill>
                <a:latin typeface="+mj-lt"/>
              </a:rPr>
              <a:t>       </a:t>
            </a:r>
            <a:r>
              <a:rPr lang="uz-Cyrl-UZ" sz="2000" b="1" u="sng" dirty="0">
                <a:solidFill>
                  <a:srgbClr val="FFFF00"/>
                </a:solidFill>
                <a:latin typeface="+mj-lt"/>
              </a:rPr>
              <a:t>Б</a:t>
            </a:r>
            <a:r>
              <a:rPr lang="uz-Cyrl-UZ" sz="2000" b="1" u="sng" dirty="0" smtClean="0">
                <a:solidFill>
                  <a:srgbClr val="FFFF00"/>
                </a:solidFill>
                <a:latin typeface="+mj-lt"/>
              </a:rPr>
              <a:t>ойликлар тақсимоти ва таркиби нисбатларини ифодаловчи нисбий кўрсаткичлар</a:t>
            </a:r>
            <a:r>
              <a:rPr lang="uz-Cyrl-UZ" sz="20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uz-Cyrl-UZ" sz="2000" dirty="0">
                <a:solidFill>
                  <a:schemeClr val="bg1"/>
                </a:solidFill>
                <a:latin typeface="+mj-lt"/>
              </a:rPr>
              <a:t>– </a:t>
            </a:r>
            <a:r>
              <a:rPr lang="uz-Cyrl-UZ" sz="2000" dirty="0" smtClean="0">
                <a:solidFill>
                  <a:schemeClr val="bg1"/>
                </a:solidFill>
                <a:latin typeface="+mj-lt"/>
              </a:rPr>
              <a:t>(аҳолининг даромадлар гуруҳлари бўйича тақсимоти,даромадлар ва истеьмолни йиғувчи ва келиштирувчи кўрсаткичлар ва ҳ.к.)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6" name="AutoShape 3"/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38128" y="404664"/>
            <a:ext cx="7843838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44500" algn="just">
              <a:defRPr/>
            </a:pPr>
            <a:r>
              <a:rPr lang="uz-Cyrl-UZ" sz="2000" b="1" dirty="0">
                <a:solidFill>
                  <a:srgbClr val="C00000"/>
                </a:solidFill>
                <a:latin typeface="+mj-lt"/>
              </a:rPr>
              <a:t>Россия федерацияси иқтисодиёт вазирлиги қошидаги “Иқтисодий конюктура ва башоратлаш </a:t>
            </a:r>
            <a:r>
              <a:rPr lang="uz-Cyrl-UZ" sz="2000" b="1" dirty="0" smtClean="0">
                <a:solidFill>
                  <a:srgbClr val="C00000"/>
                </a:solidFill>
                <a:latin typeface="+mj-lt"/>
              </a:rPr>
              <a:t>маркази”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томонидан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ишлаб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+mj-lt"/>
              </a:rPr>
              <a:t>чиқлган</a:t>
            </a:r>
            <a:r>
              <a:rPr lang="ru-RU" sz="2000" b="1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en-US" sz="2000" b="1" dirty="0" smtClean="0">
                <a:solidFill>
                  <a:srgbClr val="C00000"/>
                </a:solidFill>
                <a:latin typeface="+mj-lt"/>
              </a:rPr>
              <a:t>“</a:t>
            </a:r>
            <a:r>
              <a:rPr lang="uz-Cyrl-UZ" sz="2000" b="1" dirty="0" smtClean="0">
                <a:solidFill>
                  <a:srgbClr val="C00000"/>
                </a:solidFill>
                <a:latin typeface="+mj-lt"/>
              </a:rPr>
              <a:t>Бозор иқтисодиёти шароитида аҳоли турмуш даражасини ифодаловчи асосий кўрсаткичлар тизими</a:t>
            </a:r>
            <a:r>
              <a:rPr lang="en-US" sz="2000" b="1" dirty="0" smtClean="0">
                <a:solidFill>
                  <a:srgbClr val="C00000"/>
                </a:solidFill>
                <a:latin typeface="+mj-lt"/>
              </a:rPr>
              <a:t>”</a:t>
            </a:r>
            <a:r>
              <a:rPr lang="uz-Cyrl-UZ" sz="2000" b="1" dirty="0" smtClean="0">
                <a:solidFill>
                  <a:srgbClr val="C00000"/>
                </a:solidFill>
                <a:latin typeface="+mj-lt"/>
              </a:rPr>
              <a:t> замонавий талабларга жавоб беради ва анча тўлиқ ишланган. Унинг 7 бўлимида 39 та кўрсаткич келтирилган:</a:t>
            </a:r>
            <a:endParaRPr lang="ru-RU" sz="2000" dirty="0">
              <a:solidFill>
                <a:srgbClr val="C00000"/>
              </a:solidFill>
              <a:latin typeface="+mj-lt"/>
            </a:endParaRPr>
          </a:p>
        </p:txBody>
      </p:sp>
      <p:grpSp>
        <p:nvGrpSpPr>
          <p:cNvPr id="8198" name="Группа 11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4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8199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8150" y="6334125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8200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8201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221279"/>
              </p:ext>
            </p:extLst>
          </p:nvPr>
        </p:nvGraphicFramePr>
        <p:xfrm>
          <a:off x="3974233" y="2564904"/>
          <a:ext cx="6217518" cy="3840480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6217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</a:rPr>
                        <a:t>Жамловчи кўрсаткичлар;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2"/>
                        <a:tabLst>
                          <a:tab pos="457200" algn="l"/>
                        </a:tabLst>
                      </a:pPr>
                      <a:r>
                        <a:rPr lang="uz-Cyrl-UZ" sz="2400">
                          <a:solidFill>
                            <a:schemeClr val="tx1"/>
                          </a:solidFill>
                          <a:effectLst/>
                        </a:rPr>
                        <a:t>Аҳоли даромадлари;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3"/>
                        <a:tabLst>
                          <a:tab pos="457200" algn="l"/>
                        </a:tabLst>
                      </a:pPr>
                      <a:r>
                        <a:rPr lang="uz-Cyrl-UZ" sz="2400">
                          <a:solidFill>
                            <a:schemeClr val="tx1"/>
                          </a:solidFill>
                          <a:effectLst/>
                        </a:rPr>
                        <a:t>Аҳоли харажатлари ва истеъмоли;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4"/>
                        <a:tabLst>
                          <a:tab pos="457200" algn="l"/>
                        </a:tabLst>
                      </a:pPr>
                      <a:r>
                        <a:rPr lang="uz-Cyrl-UZ" sz="2400">
                          <a:solidFill>
                            <a:schemeClr val="tx1"/>
                          </a:solidFill>
                          <a:effectLst/>
                        </a:rPr>
                        <a:t>Аҳолининг пул жамғармалари;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5"/>
                        <a:tabLst>
                          <a:tab pos="457200" algn="l"/>
                        </a:tabLst>
                      </a:pPr>
                      <a:r>
                        <a:rPr lang="uz-Cyrl-UZ" sz="2400">
                          <a:solidFill>
                            <a:schemeClr val="tx1"/>
                          </a:solidFill>
                          <a:effectLst/>
                        </a:rPr>
                        <a:t>Йиғилган мулк ва тураржой;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6"/>
                        <a:tabLst>
                          <a:tab pos="457200" algn="l"/>
                        </a:tabLst>
                      </a:pPr>
                      <a:r>
                        <a:rPr lang="uz-Cyrl-UZ" sz="2400">
                          <a:solidFill>
                            <a:schemeClr val="tx1"/>
                          </a:solidFill>
                          <a:effectLst/>
                        </a:rPr>
                        <a:t>Аҳолининг ижтимоий табақаланиши;</a:t>
                      </a:r>
                      <a:endParaRPr lang="ru-RU" sz="2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20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457200" algn="l"/>
                        </a:tabLs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</a:rPr>
                        <a:t>Аҳолининг кам таъминланган қатлами.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6" name="AutoShape 3"/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38128" y="404664"/>
            <a:ext cx="7843838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44500" algn="just">
              <a:defRPr/>
            </a:pPr>
            <a:r>
              <a:rPr lang="uz-Cyrl-UZ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Аҳоли </a:t>
            </a:r>
            <a:r>
              <a:rPr lang="uz-Cyrl-UZ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турмуш даражасини ифодаловчи асосий кўрсаткичлар </a:t>
            </a:r>
            <a:r>
              <a:rPr lang="uz-Cyrl-UZ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тизимининг охирги варианти БМТ томонидан 1978-йилда тақдим этилган: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grpSp>
        <p:nvGrpSpPr>
          <p:cNvPr id="8198" name="Группа 11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4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8199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8150" y="6334125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8200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8201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728228"/>
              </p:ext>
            </p:extLst>
          </p:nvPr>
        </p:nvGraphicFramePr>
        <p:xfrm>
          <a:off x="3614193" y="1916829"/>
          <a:ext cx="6480719" cy="3962400"/>
        </p:xfrm>
        <a:graphic>
          <a:graphicData uri="http://schemas.openxmlformats.org/drawingml/2006/table">
            <a:tbl>
              <a:tblPr firstRow="1" firstCol="1" bandRow="1">
                <a:tableStyleId>{775DCB02-9BB8-47FD-8907-85C794F793BA}</a:tableStyleId>
              </a:tblPr>
              <a:tblGrid>
                <a:gridCol w="6480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516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1. Туғилиш</a:t>
                      </a:r>
                      <a:r>
                        <a:rPr lang="uz-Cyrl-UZ" sz="2000" dirty="0">
                          <a:effectLst/>
                        </a:rPr>
                        <a:t>, вафот этиш ва бошқа аҳолини характерлайдиган кўрсаткичлар;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2. Турмушнинг </a:t>
                      </a:r>
                      <a:r>
                        <a:rPr lang="uz-Cyrl-UZ" sz="2000" dirty="0">
                          <a:effectLst/>
                        </a:rPr>
                        <a:t>санитария-гигена шароитлари;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3. Озиқ-овқат </a:t>
                      </a:r>
                      <a:r>
                        <a:rPr lang="uz-Cyrl-UZ" sz="2000" dirty="0">
                          <a:effectLst/>
                        </a:rPr>
                        <a:t>маҳсулотларини истеъмол қилиш;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4. Турар </a:t>
                      </a:r>
                      <a:r>
                        <a:rPr lang="uz-Cyrl-UZ" sz="2000" dirty="0">
                          <a:effectLst/>
                        </a:rPr>
                        <a:t>жой шароитлари;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5. Таълим </a:t>
                      </a:r>
                      <a:r>
                        <a:rPr lang="uz-Cyrl-UZ" sz="2000" dirty="0">
                          <a:effectLst/>
                        </a:rPr>
                        <a:t>ва санъат;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6. Меҳнат </a:t>
                      </a:r>
                      <a:r>
                        <a:rPr lang="uz-Cyrl-UZ" sz="2000" dirty="0">
                          <a:effectLst/>
                        </a:rPr>
                        <a:t>шароити ва бандлик;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7. Аҳолининг </a:t>
                      </a:r>
                      <a:r>
                        <a:rPr lang="uz-Cyrl-UZ" sz="2000" dirty="0">
                          <a:effectLst/>
                        </a:rPr>
                        <a:t>даромадлари ва харажатлари;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8. Яшаш </a:t>
                      </a:r>
                      <a:r>
                        <a:rPr lang="uz-Cyrl-UZ" sz="2000" dirty="0">
                          <a:effectLst/>
                        </a:rPr>
                        <a:t>қиймати ва истеъмол баҳолари;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uz-Cyrl-UZ" sz="2000" dirty="0" smtClean="0">
                          <a:effectLst/>
                        </a:rPr>
                        <a:t>9. Транспорт </a:t>
                      </a:r>
                      <a:r>
                        <a:rPr lang="uz-Cyrl-UZ" sz="2000" dirty="0">
                          <a:effectLst/>
                        </a:rPr>
                        <a:t>воситалари;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ru-RU" sz="2000" dirty="0" smtClean="0">
                          <a:effectLst/>
                        </a:rPr>
                        <a:t>10.</a:t>
                      </a:r>
                      <a:r>
                        <a:rPr lang="uz-Cyrl-UZ" sz="2000" dirty="0" smtClean="0">
                          <a:effectLst/>
                        </a:rPr>
                        <a:t>Дам </a:t>
                      </a:r>
                      <a:r>
                        <a:rPr lang="uz-Cyrl-UZ" sz="2000" dirty="0">
                          <a:effectLst/>
                        </a:rPr>
                        <a:t>олишни ташкил этиш;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ru-RU" sz="2000" dirty="0" smtClean="0">
                          <a:effectLst/>
                        </a:rPr>
                        <a:t>11.</a:t>
                      </a:r>
                      <a:r>
                        <a:rPr lang="uz-Cyrl-UZ" sz="2000" dirty="0" smtClean="0">
                          <a:effectLst/>
                        </a:rPr>
                        <a:t>Ижтимоий </a:t>
                      </a:r>
                      <a:r>
                        <a:rPr lang="uz-Cyrl-UZ" sz="2000" dirty="0">
                          <a:effectLst/>
                        </a:rPr>
                        <a:t>таъминот;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7584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ru-RU" sz="2000" smtClean="0">
                          <a:effectLst/>
                        </a:rPr>
                        <a:t>12.</a:t>
                      </a:r>
                      <a:r>
                        <a:rPr lang="uz-Cyrl-UZ" sz="2000" dirty="0" smtClean="0">
                          <a:effectLst/>
                        </a:rPr>
                        <a:t>Инсоннинг </a:t>
                      </a:r>
                      <a:r>
                        <a:rPr lang="uz-Cyrl-UZ" sz="2000" dirty="0">
                          <a:effectLst/>
                        </a:rPr>
                        <a:t>эркинлиги.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6470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4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171179" y="716498"/>
            <a:ext cx="7643813" cy="501675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uz-Cyrl-UZ" sz="2000" dirty="0" smtClean="0"/>
              <a:t>Инсон ривожланиш индекси (</a:t>
            </a:r>
            <a:r>
              <a:rPr lang="en-US" sz="2000" dirty="0" err="1"/>
              <a:t>J</a:t>
            </a:r>
            <a:r>
              <a:rPr lang="en-US" sz="2000" baseline="-25000" dirty="0" err="1"/>
              <a:t>i.r</a:t>
            </a:r>
            <a:r>
              <a:rPr lang="en-US" sz="2000" baseline="-25000" dirty="0" smtClean="0"/>
              <a:t>.</a:t>
            </a:r>
            <a:r>
              <a:rPr lang="uz-Cyrl-UZ" sz="2000" dirty="0" smtClean="0"/>
              <a:t>)</a:t>
            </a:r>
            <a:r>
              <a:rPr lang="en-US" sz="2000" dirty="0" smtClean="0"/>
              <a:t> 3</a:t>
            </a:r>
            <a:r>
              <a:rPr lang="ru-RU" sz="2000" dirty="0" smtClean="0"/>
              <a:t> та </a:t>
            </a:r>
            <a:r>
              <a:rPr lang="ru-RU" sz="2000" dirty="0" err="1" smtClean="0"/>
              <a:t>омилнинг</a:t>
            </a:r>
            <a:r>
              <a:rPr lang="ru-RU" sz="2000" dirty="0" smtClean="0"/>
              <a:t> </a:t>
            </a:r>
            <a:r>
              <a:rPr lang="ru-RU" sz="2000" dirty="0" err="1" smtClean="0"/>
              <a:t>таъсирини</a:t>
            </a:r>
            <a:r>
              <a:rPr lang="ru-RU" sz="2000" dirty="0" smtClean="0"/>
              <a:t>  </a:t>
            </a:r>
            <a:r>
              <a:rPr lang="ru-RU" sz="2000" dirty="0" err="1" smtClean="0"/>
              <a:t>ҳисобга</a:t>
            </a:r>
            <a:r>
              <a:rPr lang="ru-RU" sz="2000" dirty="0" smtClean="0"/>
              <a:t> </a:t>
            </a:r>
            <a:r>
              <a:rPr lang="ru-RU" sz="2000" dirty="0" err="1" smtClean="0"/>
              <a:t>олади</a:t>
            </a:r>
            <a:r>
              <a:rPr lang="ru-RU" sz="2000" dirty="0" smtClean="0"/>
              <a:t>:</a:t>
            </a:r>
          </a:p>
          <a:p>
            <a:pPr algn="ctr">
              <a:defRPr/>
            </a:pPr>
            <a:endParaRPr lang="uz-Cyrl-UZ" sz="2000" dirty="0" smtClean="0"/>
          </a:p>
          <a:p>
            <a:pPr algn="ctr">
              <a:defRPr/>
            </a:pPr>
            <a:endParaRPr lang="uz-Cyrl-UZ" sz="2000" dirty="0"/>
          </a:p>
          <a:p>
            <a:pPr marL="533400">
              <a:buAutoNum type="arabicParenR"/>
              <a:defRPr/>
            </a:pPr>
            <a:r>
              <a:rPr lang="uz-Cyrl-UZ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J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x1</a:t>
            </a:r>
            <a:r>
              <a:rPr lang="ru-RU" sz="2400" dirty="0" smtClean="0"/>
              <a:t> – </a:t>
            </a:r>
            <a:r>
              <a:rPr lang="ru-RU" sz="2400" dirty="0" err="1" smtClean="0"/>
              <a:t>турмуш</a:t>
            </a:r>
            <a:r>
              <a:rPr lang="ru-RU" sz="2400" dirty="0" smtClean="0"/>
              <a:t> </a:t>
            </a:r>
            <a:r>
              <a:rPr lang="ru-RU" sz="2400" dirty="0" err="1" smtClean="0"/>
              <a:t>даражаси</a:t>
            </a:r>
            <a:r>
              <a:rPr lang="ru-RU" sz="2400" dirty="0" smtClean="0"/>
              <a:t> </a:t>
            </a:r>
            <a:r>
              <a:rPr lang="ru-RU" sz="2400" dirty="0" err="1" smtClean="0"/>
              <a:t>индикаторлари</a:t>
            </a:r>
            <a:r>
              <a:rPr lang="ru-RU" sz="2400" dirty="0" smtClean="0"/>
              <a:t>, </a:t>
            </a:r>
          </a:p>
          <a:p>
            <a:pPr marL="533400">
              <a:buAutoNum type="arabicParenR"/>
              <a:defRPr/>
            </a:pPr>
            <a:r>
              <a:rPr lang="uz-Cyrl-UZ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J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x2</a:t>
            </a:r>
            <a:r>
              <a:rPr lang="uz-Cyrl-UZ" sz="2400" baseline="-25000" dirty="0" smtClean="0"/>
              <a:t> </a:t>
            </a:r>
            <a:r>
              <a:rPr lang="uz-Cyrl-UZ" sz="2400" dirty="0" smtClean="0"/>
              <a:t> - аҳолининг таълим олиш даражаси</a:t>
            </a:r>
          </a:p>
          <a:p>
            <a:pPr marL="533400">
              <a:buFontTx/>
              <a:buAutoNum type="arabicParenR"/>
              <a:defRPr/>
            </a:pPr>
            <a:r>
              <a:rPr lang="uz-Cyrl-UZ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J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x3</a:t>
            </a:r>
            <a:r>
              <a:rPr lang="uz-Cyrl-UZ" sz="2400" baseline="-25000" dirty="0" smtClean="0"/>
              <a:t>  </a:t>
            </a:r>
            <a:r>
              <a:rPr lang="uz-Cyrl-UZ" sz="2400" dirty="0" smtClean="0"/>
              <a:t> - жон бошига тўғри келган реал ЯИМ ҳажми, уни пулни сотиб олиш қобилияти (Ақш долларида)</a:t>
            </a:r>
            <a:endParaRPr lang="ru-RU" sz="2400" dirty="0"/>
          </a:p>
          <a:p>
            <a:pPr algn="ctr">
              <a:defRPr/>
            </a:pPr>
            <a:endParaRPr lang="uz-Cyrl-UZ" sz="2400" dirty="0" smtClean="0">
              <a:solidFill>
                <a:srgbClr val="0000FF"/>
              </a:solidFill>
            </a:endParaRPr>
          </a:p>
          <a:p>
            <a:pPr indent="444500" algn="just">
              <a:defRPr/>
            </a:pPr>
            <a:r>
              <a:rPr lang="uz-Cyrl-UZ" sz="2400" dirty="0" smtClean="0">
                <a:solidFill>
                  <a:schemeClr val="tx1"/>
                </a:solidFill>
              </a:rPr>
              <a:t>Бўлажак умр узунлиги ҳисобланаётганда максимал даражада </a:t>
            </a:r>
            <a:r>
              <a:rPr lang="uz-Cyrl-UZ" sz="2400" dirty="0" smtClean="0">
                <a:solidFill>
                  <a:srgbClr val="FF0000"/>
                </a:solidFill>
              </a:rPr>
              <a:t>85</a:t>
            </a:r>
            <a:r>
              <a:rPr lang="uz-Cyrl-UZ" sz="2400" dirty="0" smtClean="0">
                <a:solidFill>
                  <a:schemeClr val="tx1"/>
                </a:solidFill>
              </a:rPr>
              <a:t> ёш олинади, минимал даражада </a:t>
            </a:r>
            <a:r>
              <a:rPr lang="uz-Cyrl-UZ" sz="2400" dirty="0" smtClean="0">
                <a:solidFill>
                  <a:srgbClr val="FF0000"/>
                </a:solidFill>
              </a:rPr>
              <a:t>25</a:t>
            </a:r>
            <a:r>
              <a:rPr lang="uz-Cyrl-UZ" sz="2400" dirty="0" smtClean="0">
                <a:solidFill>
                  <a:schemeClr val="tx1"/>
                </a:solidFill>
              </a:rPr>
              <a:t> ёш олинади. Таълим олиш индекси ҳисобланаётганда андозалар </a:t>
            </a:r>
            <a:r>
              <a:rPr lang="uz-Cyrl-UZ" sz="2400" dirty="0" smtClean="0">
                <a:solidFill>
                  <a:srgbClr val="FF0000"/>
                </a:solidFill>
              </a:rPr>
              <a:t>100%</a:t>
            </a:r>
            <a:r>
              <a:rPr lang="uz-Cyrl-UZ" sz="2400" dirty="0" smtClean="0">
                <a:solidFill>
                  <a:schemeClr val="tx1"/>
                </a:solidFill>
              </a:rPr>
              <a:t> ва </a:t>
            </a:r>
            <a:r>
              <a:rPr lang="uz-Cyrl-UZ" sz="2400" dirty="0" smtClean="0">
                <a:solidFill>
                  <a:srgbClr val="FF0000"/>
                </a:solidFill>
              </a:rPr>
              <a:t>0%</a:t>
            </a:r>
            <a:r>
              <a:rPr lang="uz-Cyrl-UZ" sz="2400" dirty="0" smtClean="0">
                <a:solidFill>
                  <a:schemeClr val="tx1"/>
                </a:solidFill>
              </a:rPr>
              <a:t> деб олинади. Жон бошига реал ЯИМ ҳажми индекси – </a:t>
            </a:r>
            <a:r>
              <a:rPr lang="uz-Cyrl-UZ" sz="2400" dirty="0" smtClean="0">
                <a:solidFill>
                  <a:srgbClr val="FF0000"/>
                </a:solidFill>
              </a:rPr>
              <a:t>100</a:t>
            </a:r>
            <a:r>
              <a:rPr lang="en-US" sz="2400" dirty="0" smtClean="0">
                <a:solidFill>
                  <a:srgbClr val="FF0000"/>
                </a:solidFill>
              </a:rPr>
              <a:t>$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uz-Cyrl-UZ" sz="2400" dirty="0" smtClean="0">
                <a:solidFill>
                  <a:schemeClr val="tx1"/>
                </a:solidFill>
              </a:rPr>
              <a:t>ва </a:t>
            </a:r>
            <a:r>
              <a:rPr lang="uz-Cyrl-UZ" sz="2400" dirty="0" smtClean="0">
                <a:solidFill>
                  <a:srgbClr val="FF0000"/>
                </a:solidFill>
              </a:rPr>
              <a:t>5500</a:t>
            </a:r>
            <a:r>
              <a:rPr lang="en-US" sz="2400" dirty="0" smtClean="0">
                <a:solidFill>
                  <a:srgbClr val="FF0000"/>
                </a:solidFill>
              </a:rPr>
              <a:t>$</a:t>
            </a:r>
            <a:r>
              <a:rPr lang="uz-Cyrl-UZ" sz="2400" dirty="0" smtClean="0">
                <a:solidFill>
                  <a:schemeClr val="tx1"/>
                </a:solidFill>
              </a:rPr>
              <a:t> олинади.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uz-Cyrl-UZ" sz="2400" dirty="0" smtClean="0">
                <a:solidFill>
                  <a:schemeClr val="tx1"/>
                </a:solidFill>
              </a:rPr>
              <a:t>  </a:t>
            </a:r>
            <a:endParaRPr lang="ru-RU" sz="2400" dirty="0">
              <a:solidFill>
                <a:schemeClr val="tx1"/>
              </a:solidFill>
            </a:endParaRPr>
          </a:p>
        </p:txBody>
      </p:sp>
      <p:grpSp>
        <p:nvGrpSpPr>
          <p:cNvPr id="9222" name="Группа 10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2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9223" name="AutoShape 2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81325" y="6337300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9225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9226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9227" name="AutoShape 3">
            <a:hlinkClick r:id="rId3" action="ppaction://hlinksldjump"/>
          </p:cNvPr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3200400" y="1106488"/>
            <a:ext cx="7543800" cy="339725"/>
          </a:xfrm>
        </p:spPr>
        <p:txBody>
          <a:bodyPr/>
          <a:lstStyle/>
          <a:p>
            <a:pPr algn="ctr" eaLnBrk="1" hangingPunct="1"/>
            <a:r>
              <a:rPr lang="uz-Cyrl-UZ" altLang="ru-RU" sz="2000" b="1" smtClean="0">
                <a:solidFill>
                  <a:srgbClr val="0000FF"/>
                </a:solidFill>
              </a:rPr>
              <a:t>Фойдаланилган адабиётлар:</a:t>
            </a:r>
            <a:endParaRPr lang="ru-RU" altLang="ru-RU" sz="2400" b="1" smtClean="0">
              <a:solidFill>
                <a:srgbClr val="0000FF"/>
              </a:solidFill>
            </a:endParaRP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0400" y="1676400"/>
            <a:ext cx="7543800" cy="4324350"/>
          </a:xfrm>
        </p:spPr>
        <p:txBody>
          <a:bodyPr/>
          <a:lstStyle/>
          <a:p>
            <a:pPr>
              <a:buFont typeface="Times New Roman" pitchFamily="18" charset="0"/>
              <a:buAutoNum type="arabicPeriod"/>
            </a:pPr>
            <a:r>
              <a:rPr lang="uz-Cyrl-UZ" altLang="ru-RU" sz="1800" smtClean="0"/>
              <a:t>Набиев Х.Н., Азимов М.Я., Акбарова З. Макро-микроиқтисодий статистика. ўқув қўлланма. – Т., 2004.</a:t>
            </a:r>
            <a:endParaRPr lang="ru-RU" altLang="ru-RU" sz="1800" smtClean="0"/>
          </a:p>
          <a:p>
            <a:pPr>
              <a:buFont typeface="Times New Roman" pitchFamily="18" charset="0"/>
              <a:buAutoNum type="arabicPeriod"/>
            </a:pPr>
            <a:r>
              <a:rPr lang="ru-RU" altLang="ru-RU" sz="1800" smtClean="0"/>
              <a:t>В.Е.Адамов. и др. Экономика и статистика фирм. Учебник. 2003 г.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sz="1800" smtClean="0"/>
              <a:t>Под ред. С.Д.Ильенковой. Микроэкономическая статистика. Учебник. – М., 2004 г.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sz="1800" smtClean="0"/>
              <a:t>Салин В.Н. Макроэкономическая статистика. – М.: Дело, 2001.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sz="1800" smtClean="0"/>
              <a:t>Фон Дер Липпе. Штутгарт, 1995.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sz="1800" smtClean="0"/>
              <a:t>Под ред. В.Н.Салин. Социально – экономическая статистика: Практикум. Учеб. пособие. – М., 2004 г.</a:t>
            </a:r>
          </a:p>
          <a:p>
            <a:pPr hangingPunct="1">
              <a:buFont typeface="Times New Roman" pitchFamily="18" charset="0"/>
              <a:buAutoNum type="arabicPeriod"/>
            </a:pPr>
            <a:r>
              <a:rPr lang="en-US" altLang="ru-RU" sz="1800" smtClean="0">
                <a:solidFill>
                  <a:srgbClr val="0000FF"/>
                </a:solidFill>
              </a:rPr>
              <a:t>europa.eu.int</a:t>
            </a:r>
            <a:endParaRPr lang="ru-RU" altLang="ru-RU" sz="1800" smtClean="0">
              <a:solidFill>
                <a:srgbClr val="0000FF"/>
              </a:solidFill>
            </a:endParaRPr>
          </a:p>
          <a:p>
            <a:pPr hangingPunct="1">
              <a:buFont typeface="Times New Roman" pitchFamily="18" charset="0"/>
              <a:buAutoNum type="arabicPeriod"/>
            </a:pPr>
            <a:r>
              <a:rPr lang="en-US" altLang="ru-RU" sz="1800" smtClean="0">
                <a:solidFill>
                  <a:srgbClr val="0000FF"/>
                </a:solidFill>
              </a:rPr>
              <a:t>europa.eu.int/comm/relays/index_en.htm</a:t>
            </a:r>
            <a:endParaRPr lang="ru-RU" altLang="ru-RU" sz="1800" smtClean="0">
              <a:solidFill>
                <a:srgbClr val="0000FF"/>
              </a:solidFill>
            </a:endParaRPr>
          </a:p>
        </p:txBody>
      </p:sp>
      <p:grpSp>
        <p:nvGrpSpPr>
          <p:cNvPr id="17414" name="Группа 9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1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17415" name="AutoShape 5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7416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FFFFCC"/>
                </a:solidFill>
              </a:rPr>
              <a:t>Миллий бойлик статистикаси</a:t>
            </a:r>
          </a:p>
        </p:txBody>
      </p:sp>
      <p:sp>
        <p:nvSpPr>
          <p:cNvPr id="17417" name="AutoShape 1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7418" name="AutoShap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7419" name="AutoShape 3">
            <a:hlinkClick r:id="rId4" action="ppaction://hlinksldjump"/>
          </p:cNvPr>
          <p:cNvSpPr>
            <a:spLocks noChangeArrowheads="1"/>
          </p:cNvSpPr>
          <p:nvPr/>
        </p:nvSpPr>
        <p:spPr bwMode="blackWhite">
          <a:xfrm>
            <a:off x="-206375" y="2343150"/>
            <a:ext cx="3048000" cy="384175"/>
          </a:xfrm>
          <a:prstGeom prst="roundRect">
            <a:avLst>
              <a:gd name="adj" fmla="val 50000"/>
            </a:avLst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kumimoji="1" lang="ru-RU" altLang="ru-RU" sz="2400" i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28975" y="1700213"/>
            <a:ext cx="7543800" cy="3514725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ru-RU" altLang="ru-RU" b="1" i="1" smtClean="0">
              <a:solidFill>
                <a:srgbClr val="C00000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altLang="ru-RU" sz="6000" b="1" i="1" smtClean="0">
                <a:solidFill>
                  <a:srgbClr val="C00000"/>
                </a:solidFill>
              </a:rPr>
              <a:t>Эътиборингиз учун </a:t>
            </a:r>
          </a:p>
          <a:p>
            <a:pPr algn="ctr" eaLnBrk="1" hangingPunct="1">
              <a:buFontTx/>
              <a:buNone/>
            </a:pPr>
            <a:r>
              <a:rPr lang="ru-RU" altLang="ru-RU" sz="6000" b="1" i="1" smtClean="0">
                <a:solidFill>
                  <a:srgbClr val="C00000"/>
                </a:solidFill>
              </a:rPr>
              <a:t>Рахмат!</a:t>
            </a:r>
          </a:p>
        </p:txBody>
      </p:sp>
      <p:grpSp>
        <p:nvGrpSpPr>
          <p:cNvPr id="18437" name="Группа 8"/>
          <p:cNvGrpSpPr>
            <a:grpSpLocks/>
          </p:cNvGrpSpPr>
          <p:nvPr/>
        </p:nvGrpSpPr>
        <p:grpSpPr bwMode="auto">
          <a:xfrm>
            <a:off x="96838" y="357188"/>
            <a:ext cx="2771775" cy="928687"/>
            <a:chOff x="96838" y="357188"/>
            <a:chExt cx="2771775" cy="928687"/>
          </a:xfrm>
        </p:grpSpPr>
        <p:sp>
          <p:nvSpPr>
            <p:cNvPr id="10" name="Скругленный прямоугольник 9"/>
            <p:cNvSpPr>
              <a:spLocks noChangeArrowheads="1"/>
            </p:cNvSpPr>
            <p:nvPr/>
          </p:nvSpPr>
          <p:spPr bwMode="auto">
            <a:xfrm>
              <a:off x="96838" y="357188"/>
              <a:ext cx="2771775" cy="92868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200025" y="428625"/>
              <a:ext cx="2571750" cy="830263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uz-Cyrl-UZ" sz="2400" b="1" dirty="0">
                  <a:latin typeface="+mj-lt"/>
                </a:rPr>
                <a:t>Иқтисодий статистика</a:t>
              </a:r>
              <a:endParaRPr lang="ru-RU" sz="2400" b="1" dirty="0">
                <a:latin typeface="+mj-lt"/>
              </a:endParaRPr>
            </a:p>
          </p:txBody>
        </p:sp>
      </p:grpSp>
      <p:sp>
        <p:nvSpPr>
          <p:cNvPr id="18438" name="AutoShape 5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73388" y="6354763"/>
            <a:ext cx="361950" cy="288925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8439" name="Rectangle 47"/>
          <p:cNvSpPr>
            <a:spLocks noChangeArrowheads="1"/>
          </p:cNvSpPr>
          <p:nvPr/>
        </p:nvSpPr>
        <p:spPr bwMode="auto">
          <a:xfrm>
            <a:off x="3048000" y="-19050"/>
            <a:ext cx="7924800" cy="304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FFFFCC"/>
                </a:solidFill>
              </a:rPr>
              <a:t>Миллий бойлик статистикаси</a:t>
            </a:r>
          </a:p>
        </p:txBody>
      </p:sp>
      <p:sp>
        <p:nvSpPr>
          <p:cNvPr id="1844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0623550" y="6380163"/>
            <a:ext cx="360363" cy="287337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8441" name="AutoShape 13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10191750" y="6380163"/>
            <a:ext cx="393700" cy="288925"/>
          </a:xfrm>
          <a:prstGeom prst="actionButtonBackPrevious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264"/>
  <p:tag name="HOTSPOTTYPE" val="DefinedInNavigator"/>
  <p:tag name="DEFINEDINNAVIGATOR" val="True"/>
</p:tagLst>
</file>

<file path=ppt/theme/theme1.xml><?xml version="1.0" encoding="utf-8"?>
<a:theme xmlns:a="http://schemas.openxmlformats.org/drawingml/2006/main" name="Домашняя страница группы">
  <a:themeElements>
    <a:clrScheme name="Домашняя страница группы 1">
      <a:dk1>
        <a:srgbClr val="000000"/>
      </a:dk1>
      <a:lt1>
        <a:srgbClr val="FFFFCC"/>
      </a:lt1>
      <a:dk2>
        <a:srgbClr val="999933"/>
      </a:dk2>
      <a:lt2>
        <a:srgbClr val="808000"/>
      </a:lt2>
      <a:accent1>
        <a:srgbClr val="99CC00"/>
      </a:accent1>
      <a:accent2>
        <a:srgbClr val="800000"/>
      </a:accent2>
      <a:accent3>
        <a:srgbClr val="FFFFE2"/>
      </a:accent3>
      <a:accent4>
        <a:srgbClr val="000000"/>
      </a:accent4>
      <a:accent5>
        <a:srgbClr val="CAE2AA"/>
      </a:accent5>
      <a:accent6>
        <a:srgbClr val="730000"/>
      </a:accent6>
      <a:hlink>
        <a:srgbClr val="CC6600"/>
      </a:hlink>
      <a:folHlink>
        <a:srgbClr val="FFCC66"/>
      </a:folHlink>
    </a:clrScheme>
    <a:fontScheme name="Домашняя страница группы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Домашняя страница группы 1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99CC00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CAE2AA"/>
        </a:accent5>
        <a:accent6>
          <a:srgbClr val="730000"/>
        </a:accent6>
        <a:hlink>
          <a:srgbClr val="CC66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машняя страница группы 2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FFFFCC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B92D00"/>
        </a:accent6>
        <a:hlink>
          <a:srgbClr val="CC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машняя страница группы 3">
        <a:dk1>
          <a:srgbClr val="000000"/>
        </a:dk1>
        <a:lt1>
          <a:srgbClr val="FFFFFF"/>
        </a:lt1>
        <a:dk2>
          <a:srgbClr val="000000"/>
        </a:dk2>
        <a:lt2>
          <a:srgbClr val="69696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машняя страница группы 4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омашняя страница группы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омашняя страница группы 6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машняя страница группы 7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1816</TotalTime>
  <Words>832</Words>
  <Application>Microsoft Office PowerPoint</Application>
  <PresentationFormat>Произвольный</PresentationFormat>
  <Paragraphs>112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BalticaUzbek</vt:lpstr>
      <vt:lpstr>Times New Roman</vt:lpstr>
      <vt:lpstr>Домашняя страница группы</vt:lpstr>
      <vt:lpstr>Гулистон давлат университети</vt:lpstr>
      <vt:lpstr>Презентация PowerPoint</vt:lpstr>
      <vt:lpstr>Ўқув мақсади</vt:lpstr>
      <vt:lpstr>Мавзу режаси: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Фойдаланилган адабиётлар:</vt:lpstr>
      <vt:lpstr>Презентация PowerPoint</vt:lpstr>
    </vt:vector>
  </TitlesOfParts>
  <Company>mf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развития госбюджета независимого Узбекистана.</dc:title>
  <dc:creator>user24</dc:creator>
  <cp:lastModifiedBy>Пользователь</cp:lastModifiedBy>
  <cp:revision>136</cp:revision>
  <cp:lastPrinted>1601-01-01T00:00:00Z</cp:lastPrinted>
  <dcterms:created xsi:type="dcterms:W3CDTF">2007-08-11T06:35:31Z</dcterms:created>
  <dcterms:modified xsi:type="dcterms:W3CDTF">2023-12-09T06:39:22Z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  <property fmtid="{D5CDD505-2E9C-101B-9397-08002B2CF9AE}" pid="3" name="LCID">
    <vt:i4>1049</vt:i4>
  </property>
</Properties>
</file>